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sldIdLst>
    <p:sldId id="256" r:id="rId2"/>
    <p:sldId id="427" r:id="rId3"/>
    <p:sldId id="428" r:id="rId4"/>
    <p:sldId id="398" r:id="rId5"/>
    <p:sldId id="400" r:id="rId6"/>
    <p:sldId id="435" r:id="rId7"/>
    <p:sldId id="402" r:id="rId8"/>
    <p:sldId id="415" r:id="rId9"/>
    <p:sldId id="429" r:id="rId10"/>
    <p:sldId id="416" r:id="rId11"/>
    <p:sldId id="417" r:id="rId12"/>
    <p:sldId id="430" r:id="rId13"/>
    <p:sldId id="431" r:id="rId14"/>
    <p:sldId id="432" r:id="rId15"/>
    <p:sldId id="433" r:id="rId16"/>
    <p:sldId id="434" r:id="rId17"/>
    <p:sldId id="404" r:id="rId18"/>
    <p:sldId id="418" r:id="rId19"/>
    <p:sldId id="419" r:id="rId20"/>
    <p:sldId id="379" r:id="rId21"/>
    <p:sldId id="399" r:id="rId22"/>
    <p:sldId id="405" r:id="rId23"/>
    <p:sldId id="420" r:id="rId24"/>
    <p:sldId id="422" r:id="rId25"/>
    <p:sldId id="406" r:id="rId26"/>
    <p:sldId id="423" r:id="rId27"/>
    <p:sldId id="407" r:id="rId28"/>
    <p:sldId id="408" r:id="rId29"/>
    <p:sldId id="409" r:id="rId30"/>
    <p:sldId id="380" r:id="rId31"/>
    <p:sldId id="424" r:id="rId32"/>
    <p:sldId id="410" r:id="rId33"/>
    <p:sldId id="425" r:id="rId34"/>
    <p:sldId id="411" r:id="rId35"/>
    <p:sldId id="412" r:id="rId36"/>
    <p:sldId id="329" r:id="rId37"/>
    <p:sldId id="426" r:id="rId38"/>
    <p:sldId id="436" r:id="rId39"/>
    <p:sldId id="26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9" autoAdjust="0"/>
    <p:restoredTop sz="93992" autoAdjust="0"/>
  </p:normalViewPr>
  <p:slideViewPr>
    <p:cSldViewPr snapToGrid="0">
      <p:cViewPr varScale="1">
        <p:scale>
          <a:sx n="97" d="100"/>
          <a:sy n="97" d="100"/>
        </p:scale>
        <p:origin x="4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747D3C-0FE8-48CD-ABE8-2F27A3675F13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5841D-9202-401D-8230-986CBD680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69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aseline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841D-9202-401D-8230-986CBD6804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5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E5E1A-9C8C-46AD-81E4-38711766F2B8}" type="datetime10">
              <a:rPr lang="en-US" smtClean="0"/>
              <a:t>18:32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76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31B6B-0932-4247-8245-8F27FDE5EEEA}" type="datetime10">
              <a:rPr lang="en-US" smtClean="0"/>
              <a:t>18:32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599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902E-9007-4551-B744-B2B2B6BC9C56}" type="datetime10">
              <a:rPr lang="en-US" smtClean="0"/>
              <a:t>18:32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70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18:32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56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9932A-0FAF-4438-B561-2C6A2226D8DA}" type="datetime10">
              <a:rPr lang="en-US" smtClean="0"/>
              <a:t>18:32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302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CBC7E-FF97-495E-8EA6-C5BAD3AE314C}" type="datetime10">
              <a:rPr lang="en-US" smtClean="0"/>
              <a:t>18:32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07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D53F-7ACA-4B0B-B523-4F46A2824FC5}" type="datetime10">
              <a:rPr lang="en-US" smtClean="0"/>
              <a:t>18:32</a:t>
            </a:fld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24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DC268-431E-4349-9A45-98FD4D86C13F}" type="datetime10">
              <a:rPr lang="en-US" smtClean="0"/>
              <a:t>18:32</a:t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8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B4175-704E-4DD3-9E08-6D81C044BEE2}" type="datetime10">
              <a:rPr lang="en-US" smtClean="0"/>
              <a:t>18:32</a:t>
            </a:fld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72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E131A-5425-4BE3-A567-B8E7A0687957}" type="datetime10">
              <a:rPr lang="en-US" smtClean="0"/>
              <a:t>18:32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82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62BD-8D8B-46AD-9B8C-A463E47E2FF7}" type="datetime10">
              <a:rPr lang="en-US" smtClean="0"/>
              <a:t>18:32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31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174172"/>
            <a:ext cx="10515600" cy="959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422400"/>
            <a:ext cx="10515600" cy="47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476344" y="6376591"/>
            <a:ext cx="28774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003300"/>
                </a:solidFill>
                <a:latin typeface="Arial Narrow" panose="020B0606020202030204" pitchFamily="34" charset="0"/>
              </a:defRPr>
            </a:lvl1pPr>
          </a:lstStyle>
          <a:p>
            <a:fld id="{3F83F346-FC3B-4FAE-9C55-E22FC3EDEB65}" type="datetime10">
              <a:rPr lang="en-US" smtClean="0"/>
              <a:pPr/>
              <a:t>18:32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3300"/>
                </a:solidFill>
              </a:defRPr>
            </a:lvl1pPr>
          </a:lstStyle>
          <a:p>
            <a:fld id="{BF021985-4801-4ED1-847D-F9AC44EE796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églalap 6"/>
          <p:cNvSpPr/>
          <p:nvPr userDrawn="1"/>
        </p:nvSpPr>
        <p:spPr>
          <a:xfrm>
            <a:off x="0" y="1167618"/>
            <a:ext cx="12192000" cy="98474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églalap 7"/>
          <p:cNvSpPr/>
          <p:nvPr userDrawn="1"/>
        </p:nvSpPr>
        <p:spPr>
          <a:xfrm>
            <a:off x="0" y="6234797"/>
            <a:ext cx="12192000" cy="98474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zövegdoboz 8"/>
          <p:cNvSpPr txBox="1"/>
          <p:nvPr userDrawn="1"/>
        </p:nvSpPr>
        <p:spPr>
          <a:xfrm>
            <a:off x="838200" y="6333271"/>
            <a:ext cx="2964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003300"/>
                </a:solidFill>
                <a:latin typeface="Arial Narrow" panose="020B0606020202030204" pitchFamily="34" charset="0"/>
              </a:rPr>
              <a:t>Szerver GIS</a:t>
            </a:r>
            <a:endParaRPr lang="en-US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Szövegdoboz 9"/>
          <p:cNvSpPr txBox="1"/>
          <p:nvPr userDrawn="1"/>
        </p:nvSpPr>
        <p:spPr>
          <a:xfrm>
            <a:off x="3802744" y="6354246"/>
            <a:ext cx="467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rgbClr val="003300"/>
                </a:solidFill>
                <a:latin typeface="Arial Narrow" panose="020B0606020202030204" pitchFamily="34" charset="0"/>
              </a:rPr>
              <a:t>Interaktív térkép-megjelenítés</a:t>
            </a:r>
            <a:endParaRPr lang="en-US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055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300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rgbClr val="003300"/>
          </a:solidFill>
          <a:latin typeface="Arial Narrow" panose="020B0606020202030204" pitchFamily="34" charset="0"/>
          <a:ea typeface="+mn-ea"/>
          <a:cs typeface="+mn-cs"/>
        </a:defRPr>
      </a:lvl1pPr>
      <a:lvl2pPr marL="534988" indent="-228600" algn="l" defTabSz="914400" rtl="0" eaLnBrk="1" latinLnBrk="0" hangingPunct="1">
        <a:lnSpc>
          <a:spcPct val="90000"/>
        </a:lnSpc>
        <a:spcBef>
          <a:spcPts val="500"/>
        </a:spcBef>
        <a:buFont typeface="Arial Narrow" panose="020B0606020202030204" pitchFamily="34" charset="0"/>
        <a:buChar char="–"/>
        <a:defRPr sz="2400" kern="1200">
          <a:solidFill>
            <a:srgbClr val="006600"/>
          </a:solidFill>
          <a:latin typeface="Arial Narrow" panose="020B0606020202030204" pitchFamily="34" charset="0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rgbClr val="006600"/>
          </a:solidFill>
          <a:latin typeface="Courier New" panose="02070309020205020404" pitchFamily="49" charset="0"/>
          <a:ea typeface="+mn-ea"/>
          <a:cs typeface="Courier New" panose="02070309020205020404" pitchFamily="49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leafletjs.com/download.html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3.png"/><Relationship Id="rId5" Type="http://schemas.openxmlformats.org/officeDocument/2006/relationships/image" Target="../media/image11.png"/><Relationship Id="rId10" Type="http://schemas.openxmlformats.org/officeDocument/2006/relationships/image" Target="../media/image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leafletjs.com/download.htm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Interaktív térkép-megjelenítés</a:t>
            </a:r>
            <a:endParaRPr lang="en-US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Szerver GIS</a:t>
            </a:r>
          </a:p>
          <a:p>
            <a:r>
              <a:rPr lang="hu-HU"/>
              <a:t>2023.10.11.</a:t>
            </a:r>
            <a:endParaRPr lang="hu-HU" dirty="0"/>
          </a:p>
          <a:p>
            <a:r>
              <a:rPr lang="hu-HU" dirty="0" err="1"/>
              <a:t>Bede-Fazekas</a:t>
            </a:r>
            <a:r>
              <a:rPr lang="hu-HU" dirty="0"/>
              <a:t> Ákos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642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Térkép létrehozása – 2. üres blokk létrehozása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üres blokk (&lt;</a:t>
            </a:r>
            <a:r>
              <a:rPr lang="hu-HU" dirty="0" err="1"/>
              <a:t>div</a:t>
            </a:r>
            <a:r>
              <a:rPr lang="hu-HU" dirty="0"/>
              <a:t>&gt;) létrehozása:</a:t>
            </a:r>
          </a:p>
          <a:p>
            <a:pPr lvl="1"/>
            <a:r>
              <a:rPr lang="en-US" dirty="0" err="1"/>
              <a:t>magasságot</a:t>
            </a:r>
            <a:r>
              <a:rPr lang="en-US" dirty="0"/>
              <a:t> </a:t>
            </a:r>
            <a:r>
              <a:rPr lang="en-US" dirty="0" err="1"/>
              <a:t>rögzíteni</a:t>
            </a:r>
            <a:r>
              <a:rPr lang="en-US" dirty="0"/>
              <a:t> </a:t>
            </a:r>
            <a:r>
              <a:rPr lang="en-US" dirty="0" err="1"/>
              <a:t>kell</a:t>
            </a:r>
            <a:endParaRPr lang="hu-HU" dirty="0"/>
          </a:p>
          <a:p>
            <a:pPr lvl="1"/>
            <a:r>
              <a:rPr lang="hu-HU" dirty="0"/>
              <a:t>a szélességet nem muszáj</a:t>
            </a:r>
          </a:p>
          <a:p>
            <a:pPr lvl="1"/>
            <a:r>
              <a:rPr lang="hu-HU" dirty="0"/>
              <a:t>legyen egyedi azonosítója (</a:t>
            </a:r>
            <a:r>
              <a:rPr lang="hu-HU" dirty="0" err="1"/>
              <a:t>id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az azonosítóval fogjuk elérni később</a:t>
            </a:r>
            <a:endParaRPr lang="en-US" dirty="0"/>
          </a:p>
          <a:p>
            <a:endParaRPr lang="hu-HU" dirty="0"/>
          </a:p>
          <a:p>
            <a:pPr lvl="2"/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&lt;</a:t>
            </a:r>
            <a:r>
              <a:rPr lang="en-US" dirty="0">
                <a:solidFill>
                  <a:srgbClr val="4B69C6"/>
                </a:solidFill>
                <a:latin typeface="Courier New" panose="02070309020205020404" pitchFamily="49" charset="0"/>
              </a:rPr>
              <a:t>div</a:t>
            </a:r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8190A0"/>
                </a:solidFill>
                <a:latin typeface="Courier New" panose="02070309020205020404" pitchFamily="49" charset="0"/>
              </a:rPr>
              <a:t>id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="</a:t>
            </a:r>
            <a:r>
              <a:rPr lang="en-US" dirty="0" err="1">
                <a:solidFill>
                  <a:srgbClr val="448C27"/>
                </a:solidFill>
                <a:latin typeface="Courier New" panose="02070309020205020404" pitchFamily="49" charset="0"/>
              </a:rPr>
              <a:t>terkep_helye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"</a:t>
            </a:r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8190A0"/>
                </a:solidFill>
                <a:latin typeface="Courier New" panose="02070309020205020404" pitchFamily="49" charset="0"/>
              </a:rPr>
              <a:t>style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="</a:t>
            </a:r>
            <a:r>
              <a:rPr lang="en-US" dirty="0">
                <a:solidFill>
                  <a:srgbClr val="448C27"/>
                </a:solidFill>
                <a:latin typeface="Courier New" panose="02070309020205020404" pitchFamily="49" charset="0"/>
              </a:rPr>
              <a:t>width: 600px; height: 400px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"</a:t>
            </a:r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&gt;&lt;/</a:t>
            </a:r>
            <a:r>
              <a:rPr lang="en-US" dirty="0">
                <a:solidFill>
                  <a:srgbClr val="4B69C6"/>
                </a:solidFill>
                <a:latin typeface="Courier New" panose="02070309020205020404" pitchFamily="49" charset="0"/>
              </a:rPr>
              <a:t>div</a:t>
            </a:r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&gt;</a:t>
            </a:r>
            <a:endParaRPr lang="en-US" b="0" dirty="0">
              <a:solidFill>
                <a:srgbClr val="333333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214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Térkép létrehozása – 3–4. térképvászon létrehozása és alaptérkép hozzáadása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 dokumentumtörzsben, a &lt;</a:t>
            </a:r>
            <a:r>
              <a:rPr lang="hu-HU" dirty="0" err="1"/>
              <a:t>div</a:t>
            </a:r>
            <a:r>
              <a:rPr lang="hu-HU" dirty="0"/>
              <a:t>&gt; után beszúrunk egy &lt;script&gt;</a:t>
            </a:r>
            <a:r>
              <a:rPr lang="hu-HU" dirty="0" err="1"/>
              <a:t>-et</a:t>
            </a:r>
            <a:endParaRPr lang="hu-HU" dirty="0"/>
          </a:p>
          <a:p>
            <a:pPr lvl="1"/>
            <a:r>
              <a:rPr lang="hu-HU" dirty="0"/>
              <a:t>ebben hozzuk létre a vásznat (</a:t>
            </a:r>
            <a:r>
              <a:rPr lang="hu-HU" dirty="0" err="1">
                <a:solidFill>
                  <a:schemeClr val="accent1"/>
                </a:solidFill>
              </a:rPr>
              <a:t>L.map</a:t>
            </a:r>
            <a:r>
              <a:rPr lang="hu-HU" dirty="0">
                <a:solidFill>
                  <a:schemeClr val="accent1"/>
                </a:solidFill>
              </a:rPr>
              <a:t>()</a:t>
            </a:r>
            <a:r>
              <a:rPr lang="hu-HU" dirty="0"/>
              <a:t>) és rendeljük a &lt;</a:t>
            </a:r>
            <a:r>
              <a:rPr lang="hu-HU" dirty="0" err="1"/>
              <a:t>div</a:t>
            </a:r>
            <a:r>
              <a:rPr lang="hu-HU" dirty="0"/>
              <a:t>&gt;</a:t>
            </a:r>
            <a:r>
              <a:rPr lang="hu-HU" dirty="0" err="1"/>
              <a:t>-hez</a:t>
            </a:r>
            <a:r>
              <a:rPr lang="hu-HU" dirty="0"/>
              <a:t> (az </a:t>
            </a:r>
            <a:r>
              <a:rPr lang="hu-HU" dirty="0">
                <a:solidFill>
                  <a:schemeClr val="accent4">
                    <a:lumMod val="75000"/>
                  </a:schemeClr>
                </a:solidFill>
              </a:rPr>
              <a:t>azonosító</a:t>
            </a:r>
            <a:r>
              <a:rPr lang="hu-HU" dirty="0"/>
              <a:t> alapján)</a:t>
            </a:r>
            <a:endParaRPr lang="hu-HU" dirty="0">
              <a:solidFill>
                <a:schemeClr val="accent4">
                  <a:lumMod val="75000"/>
                </a:schemeClr>
              </a:solidFill>
            </a:endParaRPr>
          </a:p>
          <a:p>
            <a:pPr lvl="1"/>
            <a:r>
              <a:rPr lang="hu-HU" dirty="0"/>
              <a:t>és itt adjuk hozzá az alaptérképet (</a:t>
            </a:r>
            <a:r>
              <a:rPr lang="en-US" dirty="0" err="1">
                <a:solidFill>
                  <a:schemeClr val="accent1"/>
                </a:solidFill>
              </a:rPr>
              <a:t>L.tileLayer</a:t>
            </a:r>
            <a:r>
              <a:rPr lang="hu-HU" dirty="0">
                <a:solidFill>
                  <a:schemeClr val="accent1"/>
                </a:solidFill>
              </a:rPr>
              <a:t>()</a:t>
            </a:r>
            <a:r>
              <a:rPr lang="hu-HU" dirty="0"/>
              <a:t>)</a:t>
            </a:r>
            <a:endParaRPr lang="en-US" dirty="0"/>
          </a:p>
          <a:p>
            <a:endParaRPr lang="hu-HU" dirty="0"/>
          </a:p>
          <a:p>
            <a:pPr lvl="2"/>
            <a:r>
              <a:rPr lang="en-US" dirty="0"/>
              <a:t>&lt;script type="text/</a:t>
            </a:r>
            <a:r>
              <a:rPr lang="en-US" dirty="0" err="1"/>
              <a:t>javascript</a:t>
            </a:r>
            <a:r>
              <a:rPr lang="en-US" dirty="0"/>
              <a:t>" language="</a:t>
            </a:r>
            <a:r>
              <a:rPr lang="en-US" dirty="0" err="1"/>
              <a:t>javascript</a:t>
            </a:r>
            <a:r>
              <a:rPr lang="en-US" dirty="0"/>
              <a:t>"&gt;</a:t>
            </a:r>
            <a:endParaRPr lang="hu-HU" dirty="0"/>
          </a:p>
          <a:p>
            <a:pPr lvl="2"/>
            <a:r>
              <a:rPr lang="hu-HU" dirty="0"/>
              <a:t>  </a:t>
            </a:r>
            <a:r>
              <a:rPr lang="en-US" dirty="0" err="1">
                <a:solidFill>
                  <a:srgbClr val="FF0000"/>
                </a:solidFill>
              </a:rPr>
              <a:t>te</a:t>
            </a:r>
            <a:r>
              <a:rPr lang="hu-HU" dirty="0" err="1">
                <a:solidFill>
                  <a:srgbClr val="FF0000"/>
                </a:solidFill>
              </a:rPr>
              <a:t>rkep</a:t>
            </a:r>
            <a:r>
              <a:rPr lang="en-US" dirty="0"/>
              <a:t> = </a:t>
            </a:r>
            <a:r>
              <a:rPr lang="en-US" dirty="0" err="1">
                <a:solidFill>
                  <a:schemeClr val="accent1"/>
                </a:solidFill>
              </a:rPr>
              <a:t>L.map</a:t>
            </a:r>
            <a:r>
              <a:rPr lang="en-US" dirty="0"/>
              <a:t>(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'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</a:rPr>
              <a:t>terkep_helye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'</a:t>
            </a:r>
            <a:r>
              <a:rPr lang="en-US" dirty="0"/>
              <a:t>, {center: [20, 47], zoom: 10});</a:t>
            </a:r>
            <a:endParaRPr lang="hu-HU" dirty="0"/>
          </a:p>
          <a:p>
            <a:pPr lvl="2"/>
            <a:r>
              <a:rPr lang="hu-HU" dirty="0"/>
              <a:t>  </a:t>
            </a:r>
            <a:r>
              <a:rPr lang="en-US" dirty="0" err="1">
                <a:solidFill>
                  <a:schemeClr val="accent1"/>
                </a:solidFill>
              </a:rPr>
              <a:t>L.tileLayer</a:t>
            </a:r>
            <a:r>
              <a:rPr lang="en-US" dirty="0"/>
              <a:t>('http://{s}.tile.osm.org/{z}/{x}/{y}.</a:t>
            </a:r>
            <a:r>
              <a:rPr lang="en-US" dirty="0" err="1"/>
              <a:t>png</a:t>
            </a:r>
            <a:r>
              <a:rPr lang="en-US" dirty="0"/>
              <a:t>').</a:t>
            </a:r>
            <a:r>
              <a:rPr lang="en-US" dirty="0" err="1"/>
              <a:t>addTo</a:t>
            </a:r>
            <a:r>
              <a:rPr lang="en-US" dirty="0"/>
              <a:t>(</a:t>
            </a:r>
            <a:r>
              <a:rPr lang="en-US" dirty="0" err="1">
                <a:solidFill>
                  <a:srgbClr val="FF0000"/>
                </a:solidFill>
              </a:rPr>
              <a:t>terkep</a:t>
            </a:r>
            <a:r>
              <a:rPr lang="en-US" dirty="0"/>
              <a:t>);</a:t>
            </a:r>
            <a:endParaRPr lang="hu-HU" dirty="0"/>
          </a:p>
          <a:p>
            <a:pPr lvl="2"/>
            <a:r>
              <a:rPr lang="en-US" dirty="0"/>
              <a:t>&lt;/script&gt;</a:t>
            </a:r>
          </a:p>
          <a:p>
            <a:pPr lvl="2"/>
            <a:endParaRPr lang="en-US" dirty="0"/>
          </a:p>
          <a:p>
            <a:r>
              <a:rPr lang="hu-HU" dirty="0"/>
              <a:t>minden fontos függvény az </a:t>
            </a:r>
            <a:r>
              <a:rPr lang="hu-HU" dirty="0">
                <a:solidFill>
                  <a:schemeClr val="accent1"/>
                </a:solidFill>
              </a:rPr>
              <a:t>L</a:t>
            </a:r>
            <a:r>
              <a:rPr lang="hu-HU" dirty="0"/>
              <a:t> objektumhoz tartozik</a:t>
            </a:r>
          </a:p>
          <a:p>
            <a:r>
              <a:rPr lang="hu-HU" dirty="0"/>
              <a:t>a létrehozott térképvászon egy változó (</a:t>
            </a:r>
            <a:r>
              <a:rPr lang="hu-HU" dirty="0">
                <a:solidFill>
                  <a:srgbClr val="FF0000"/>
                </a:solidFill>
              </a:rPr>
              <a:t>folyton utalunk rá</a:t>
            </a:r>
            <a:r>
              <a:rPr lang="hu-HU" dirty="0"/>
              <a:t>)</a:t>
            </a:r>
            <a:r>
              <a:rPr lang="en-US" dirty="0"/>
              <a:t>		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57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Térkép létrehozása – 3–4. térképvászon létrehozása és alaptérkép hozzáadása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 dokumentumtörzsben, a &lt;</a:t>
            </a:r>
            <a:r>
              <a:rPr lang="hu-HU" dirty="0" err="1"/>
              <a:t>div</a:t>
            </a:r>
            <a:r>
              <a:rPr lang="hu-HU" dirty="0"/>
              <a:t>&gt; után beszúrunk egy &lt;script&gt;</a:t>
            </a:r>
            <a:r>
              <a:rPr lang="hu-HU" dirty="0" err="1"/>
              <a:t>-et</a:t>
            </a:r>
            <a:endParaRPr lang="hu-HU" dirty="0"/>
          </a:p>
          <a:p>
            <a:pPr lvl="1"/>
            <a:r>
              <a:rPr lang="hu-HU" dirty="0"/>
              <a:t>ebben hozzuk létre a vásznat (</a:t>
            </a:r>
            <a:r>
              <a:rPr lang="hu-HU" dirty="0" err="1">
                <a:solidFill>
                  <a:srgbClr val="FF0000"/>
                </a:solidFill>
              </a:rPr>
              <a:t>L.map</a:t>
            </a:r>
            <a:r>
              <a:rPr lang="hu-HU" dirty="0">
                <a:solidFill>
                  <a:srgbClr val="FF0000"/>
                </a:solidFill>
              </a:rPr>
              <a:t>()</a:t>
            </a:r>
            <a:r>
              <a:rPr lang="hu-HU" dirty="0"/>
              <a:t>) és rendeljük a &lt;</a:t>
            </a:r>
            <a:r>
              <a:rPr lang="hu-HU" dirty="0" err="1"/>
              <a:t>div</a:t>
            </a:r>
            <a:r>
              <a:rPr lang="hu-HU" dirty="0"/>
              <a:t>&gt;</a:t>
            </a:r>
            <a:r>
              <a:rPr lang="hu-HU" dirty="0" err="1"/>
              <a:t>-hez</a:t>
            </a:r>
            <a:r>
              <a:rPr lang="hu-HU" dirty="0"/>
              <a:t> (az azonosító alapján)</a:t>
            </a:r>
          </a:p>
          <a:p>
            <a:pPr lvl="1"/>
            <a:r>
              <a:rPr lang="hu-HU" dirty="0"/>
              <a:t>és itt adjuk hozzá az alaptérképet (</a:t>
            </a:r>
            <a:r>
              <a:rPr lang="en-US" dirty="0" err="1"/>
              <a:t>L.tileLayer</a:t>
            </a:r>
            <a:r>
              <a:rPr lang="hu-HU" dirty="0"/>
              <a:t>())</a:t>
            </a:r>
            <a:endParaRPr lang="en-US" dirty="0"/>
          </a:p>
          <a:p>
            <a:endParaRPr lang="hu-HU" dirty="0"/>
          </a:p>
          <a:p>
            <a:pPr lvl="2"/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&lt;</a:t>
            </a:r>
            <a:r>
              <a:rPr lang="en-US" dirty="0">
                <a:solidFill>
                  <a:srgbClr val="4B69C6"/>
                </a:solidFill>
                <a:latin typeface="Courier New" panose="02070309020205020404" pitchFamily="49" charset="0"/>
              </a:rPr>
              <a:t>script</a:t>
            </a:r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8190A0"/>
                </a:solidFill>
                <a:latin typeface="Courier New" panose="02070309020205020404" pitchFamily="49" charset="0"/>
              </a:rPr>
              <a:t>type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="</a:t>
            </a:r>
            <a:r>
              <a:rPr lang="en-US" dirty="0">
                <a:solidFill>
                  <a:srgbClr val="448C27"/>
                </a:solidFill>
                <a:latin typeface="Courier New" panose="02070309020205020404" pitchFamily="49" charset="0"/>
              </a:rPr>
              <a:t>text/</a:t>
            </a:r>
            <a:r>
              <a:rPr lang="en-US" dirty="0" err="1">
                <a:solidFill>
                  <a:srgbClr val="448C27"/>
                </a:solidFill>
                <a:latin typeface="Courier New" panose="02070309020205020404" pitchFamily="49" charset="0"/>
              </a:rPr>
              <a:t>javascript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"</a:t>
            </a:r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8190A0"/>
                </a:solidFill>
                <a:latin typeface="Courier New" panose="02070309020205020404" pitchFamily="49" charset="0"/>
              </a:rPr>
              <a:t>language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="</a:t>
            </a:r>
            <a:r>
              <a:rPr lang="en-US" dirty="0" err="1">
                <a:solidFill>
                  <a:srgbClr val="448C27"/>
                </a:solidFill>
                <a:latin typeface="Courier New" panose="02070309020205020404" pitchFamily="49" charset="0"/>
              </a:rPr>
              <a:t>javascript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"</a:t>
            </a:r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&gt;</a:t>
            </a:r>
            <a:endParaRPr lang="en-US" dirty="0">
              <a:solidFill>
                <a:srgbClr val="333333"/>
              </a:solidFill>
              <a:latin typeface="Courier New" panose="02070309020205020404" pitchFamily="49" charset="0"/>
            </a:endParaRPr>
          </a:p>
          <a:p>
            <a:pPr lvl="2"/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    </a:t>
            </a:r>
            <a:r>
              <a:rPr lang="en-US" dirty="0" err="1">
                <a:solidFill>
                  <a:srgbClr val="7A3E9D"/>
                </a:solidFill>
                <a:latin typeface="Courier New" panose="02070309020205020404" pitchFamily="49" charset="0"/>
              </a:rPr>
              <a:t>terkep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7A3E9D"/>
                </a:solidFill>
                <a:latin typeface="Courier New" panose="02070309020205020404" pitchFamily="49" charset="0"/>
              </a:rPr>
              <a:t>L</a:t>
            </a:r>
            <a:r>
              <a:rPr lang="en-US" dirty="0" err="1">
                <a:solidFill>
                  <a:srgbClr val="777777"/>
                </a:solidFill>
                <a:latin typeface="Courier New" panose="02070309020205020404" pitchFamily="49" charset="0"/>
              </a:rPr>
              <a:t>.</a:t>
            </a:r>
            <a:r>
              <a:rPr lang="en-US" b="1" dirty="0" err="1">
                <a:solidFill>
                  <a:srgbClr val="AA3731"/>
                </a:solidFill>
                <a:latin typeface="Courier New" panose="02070309020205020404" pitchFamily="49" charset="0"/>
              </a:rPr>
              <a:t>map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'</a:t>
            </a:r>
            <a:r>
              <a:rPr lang="en-US" dirty="0" err="1">
                <a:solidFill>
                  <a:srgbClr val="448C27"/>
                </a:solidFill>
                <a:latin typeface="Courier New" panose="02070309020205020404" pitchFamily="49" charset="0"/>
              </a:rPr>
              <a:t>terkep_helye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',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{</a:t>
            </a:r>
            <a:r>
              <a:rPr lang="en-US" dirty="0">
                <a:solidFill>
                  <a:srgbClr val="7A3E9D"/>
                </a:solidFill>
                <a:latin typeface="Courier New" panose="02070309020205020404" pitchFamily="49" charset="0"/>
              </a:rPr>
              <a:t>center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 [</a:t>
            </a:r>
            <a:r>
              <a:rPr lang="en-US" dirty="0">
                <a:solidFill>
                  <a:srgbClr val="9C5D27"/>
                </a:solidFill>
                <a:latin typeface="Courier New" panose="02070309020205020404" pitchFamily="49" charset="0"/>
              </a:rPr>
              <a:t>20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C5D27"/>
                </a:solidFill>
                <a:latin typeface="Courier New" panose="02070309020205020404" pitchFamily="49" charset="0"/>
              </a:rPr>
              <a:t>47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]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7A3E9D"/>
                </a:solidFill>
                <a:latin typeface="Courier New" panose="02070309020205020404" pitchFamily="49" charset="0"/>
              </a:rPr>
              <a:t>zoom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C5D27"/>
                </a:solidFill>
                <a:latin typeface="Courier New" panose="02070309020205020404" pitchFamily="49" charset="0"/>
              </a:rPr>
              <a:t>10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}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;</a:t>
            </a:r>
            <a:endParaRPr lang="en-US" dirty="0">
              <a:solidFill>
                <a:srgbClr val="333333"/>
              </a:solidFill>
              <a:latin typeface="Courier New" panose="02070309020205020404" pitchFamily="49" charset="0"/>
            </a:endParaRPr>
          </a:p>
          <a:p>
            <a:pPr lvl="2"/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    </a:t>
            </a:r>
            <a:r>
              <a:rPr lang="en-US" dirty="0" err="1">
                <a:solidFill>
                  <a:srgbClr val="7A3E9D"/>
                </a:solidFill>
                <a:latin typeface="Courier New" panose="02070309020205020404" pitchFamily="49" charset="0"/>
              </a:rPr>
              <a:t>L</a:t>
            </a:r>
            <a:r>
              <a:rPr lang="en-US" dirty="0" err="1">
                <a:solidFill>
                  <a:srgbClr val="777777"/>
                </a:solidFill>
                <a:latin typeface="Courier New" panose="02070309020205020404" pitchFamily="49" charset="0"/>
              </a:rPr>
              <a:t>.</a:t>
            </a:r>
            <a:r>
              <a:rPr lang="en-US" b="1" dirty="0" err="1">
                <a:solidFill>
                  <a:srgbClr val="AA3731"/>
                </a:solidFill>
                <a:latin typeface="Courier New" panose="02070309020205020404" pitchFamily="49" charset="0"/>
              </a:rPr>
              <a:t>tileLayer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'</a:t>
            </a:r>
            <a:r>
              <a:rPr lang="en-US" dirty="0">
                <a:solidFill>
                  <a:srgbClr val="448C27"/>
                </a:solidFill>
                <a:latin typeface="Courier New" panose="02070309020205020404" pitchFamily="49" charset="0"/>
              </a:rPr>
              <a:t>http://{s}.tile.osm.org/{z}/{x}/{y}.</a:t>
            </a:r>
            <a:r>
              <a:rPr lang="en-US" dirty="0" err="1">
                <a:solidFill>
                  <a:srgbClr val="448C27"/>
                </a:solidFill>
                <a:latin typeface="Courier New" panose="02070309020205020404" pitchFamily="49" charset="0"/>
              </a:rPr>
              <a:t>png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'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.</a:t>
            </a:r>
            <a:r>
              <a:rPr lang="en-US" b="1" dirty="0" err="1">
                <a:solidFill>
                  <a:srgbClr val="AA3731"/>
                </a:solidFill>
                <a:latin typeface="Courier New" panose="02070309020205020404" pitchFamily="49" charset="0"/>
              </a:rPr>
              <a:t>addTo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7A3E9D"/>
                </a:solidFill>
                <a:latin typeface="Courier New" panose="02070309020205020404" pitchFamily="49" charset="0"/>
              </a:rPr>
              <a:t>terkep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;</a:t>
            </a:r>
            <a:endParaRPr lang="en-US" dirty="0">
              <a:solidFill>
                <a:srgbClr val="333333"/>
              </a:solidFill>
              <a:latin typeface="Courier New" panose="02070309020205020404" pitchFamily="49" charset="0"/>
            </a:endParaRPr>
          </a:p>
          <a:p>
            <a:pPr lvl="2"/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&lt;/</a:t>
            </a:r>
            <a:r>
              <a:rPr lang="en-US" dirty="0">
                <a:solidFill>
                  <a:srgbClr val="4B69C6"/>
                </a:solidFill>
                <a:latin typeface="Courier New" panose="02070309020205020404" pitchFamily="49" charset="0"/>
              </a:rPr>
              <a:t>script</a:t>
            </a:r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&gt;</a:t>
            </a:r>
            <a:endParaRPr lang="en-US" dirty="0">
              <a:solidFill>
                <a:srgbClr val="333333"/>
              </a:solidFill>
              <a:latin typeface="Courier New" panose="02070309020205020404" pitchFamily="49" charset="0"/>
            </a:endParaRPr>
          </a:p>
          <a:p>
            <a:endParaRPr lang="en-US" dirty="0"/>
          </a:p>
          <a:p>
            <a:r>
              <a:rPr lang="hu-HU" dirty="0"/>
              <a:t>minden fontos függvény az L objektumhoz tartozik</a:t>
            </a:r>
          </a:p>
          <a:p>
            <a:r>
              <a:rPr lang="hu-HU" dirty="0"/>
              <a:t>a létrehozott térképvászon egy változó (folyton utalunk rá)</a:t>
            </a:r>
            <a:r>
              <a:rPr lang="en-US" dirty="0"/>
              <a:t>		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18:32</a:t>
            </a:fld>
            <a:endParaRPr lang="en-US"/>
          </a:p>
        </p:txBody>
      </p:sp>
      <p:sp>
        <p:nvSpPr>
          <p:cNvPr id="5" name="Téglalap 4"/>
          <p:cNvSpPr/>
          <p:nvPr/>
        </p:nvSpPr>
        <p:spPr>
          <a:xfrm>
            <a:off x="2692400" y="3390900"/>
            <a:ext cx="7099300" cy="3048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00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Térkép létrehozása – 3–4. térképvászon létrehozása és alaptérkép hozzáadása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 dokumentumtörzsben, a &lt;</a:t>
            </a:r>
            <a:r>
              <a:rPr lang="hu-HU" dirty="0" err="1"/>
              <a:t>div</a:t>
            </a:r>
            <a:r>
              <a:rPr lang="hu-HU" dirty="0"/>
              <a:t>&gt; után beszúrunk egy &lt;script&gt;</a:t>
            </a:r>
            <a:r>
              <a:rPr lang="hu-HU" dirty="0" err="1"/>
              <a:t>-et</a:t>
            </a:r>
            <a:endParaRPr lang="hu-HU" dirty="0"/>
          </a:p>
          <a:p>
            <a:pPr lvl="1"/>
            <a:r>
              <a:rPr lang="hu-HU" dirty="0"/>
              <a:t>ebben hozzuk létre a vásznat (</a:t>
            </a:r>
            <a:r>
              <a:rPr lang="hu-HU" dirty="0" err="1"/>
              <a:t>L.map</a:t>
            </a:r>
            <a:r>
              <a:rPr lang="hu-HU" dirty="0"/>
              <a:t>()) és rendeljük a &lt;</a:t>
            </a:r>
            <a:r>
              <a:rPr lang="hu-HU" dirty="0" err="1"/>
              <a:t>div</a:t>
            </a:r>
            <a:r>
              <a:rPr lang="hu-HU" dirty="0"/>
              <a:t>&gt;</a:t>
            </a:r>
            <a:r>
              <a:rPr lang="hu-HU" dirty="0" err="1"/>
              <a:t>-hez</a:t>
            </a:r>
            <a:r>
              <a:rPr lang="hu-HU" dirty="0"/>
              <a:t> (</a:t>
            </a:r>
            <a:r>
              <a:rPr lang="hu-HU" dirty="0">
                <a:solidFill>
                  <a:srgbClr val="FF0000"/>
                </a:solidFill>
              </a:rPr>
              <a:t>az azonosító alapján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és itt adjuk hozzá az alaptérképet (</a:t>
            </a:r>
            <a:r>
              <a:rPr lang="en-US" dirty="0" err="1"/>
              <a:t>L.tileLayer</a:t>
            </a:r>
            <a:r>
              <a:rPr lang="hu-HU" dirty="0"/>
              <a:t>())</a:t>
            </a:r>
            <a:endParaRPr lang="en-US" dirty="0"/>
          </a:p>
          <a:p>
            <a:endParaRPr lang="hu-HU" dirty="0"/>
          </a:p>
          <a:p>
            <a:pPr lvl="2"/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&lt;</a:t>
            </a:r>
            <a:r>
              <a:rPr lang="en-US" dirty="0">
                <a:solidFill>
                  <a:srgbClr val="4B69C6"/>
                </a:solidFill>
                <a:latin typeface="Courier New" panose="02070309020205020404" pitchFamily="49" charset="0"/>
              </a:rPr>
              <a:t>script</a:t>
            </a:r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8190A0"/>
                </a:solidFill>
                <a:latin typeface="Courier New" panose="02070309020205020404" pitchFamily="49" charset="0"/>
              </a:rPr>
              <a:t>type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="</a:t>
            </a:r>
            <a:r>
              <a:rPr lang="en-US" dirty="0">
                <a:solidFill>
                  <a:srgbClr val="448C27"/>
                </a:solidFill>
                <a:latin typeface="Courier New" panose="02070309020205020404" pitchFamily="49" charset="0"/>
              </a:rPr>
              <a:t>text/</a:t>
            </a:r>
            <a:r>
              <a:rPr lang="en-US" dirty="0" err="1">
                <a:solidFill>
                  <a:srgbClr val="448C27"/>
                </a:solidFill>
                <a:latin typeface="Courier New" panose="02070309020205020404" pitchFamily="49" charset="0"/>
              </a:rPr>
              <a:t>javascript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"</a:t>
            </a:r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8190A0"/>
                </a:solidFill>
                <a:latin typeface="Courier New" panose="02070309020205020404" pitchFamily="49" charset="0"/>
              </a:rPr>
              <a:t>language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="</a:t>
            </a:r>
            <a:r>
              <a:rPr lang="en-US" dirty="0" err="1">
                <a:solidFill>
                  <a:srgbClr val="448C27"/>
                </a:solidFill>
                <a:latin typeface="Courier New" panose="02070309020205020404" pitchFamily="49" charset="0"/>
              </a:rPr>
              <a:t>javascript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"</a:t>
            </a:r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&gt;</a:t>
            </a:r>
            <a:endParaRPr lang="en-US" dirty="0">
              <a:solidFill>
                <a:srgbClr val="333333"/>
              </a:solidFill>
              <a:latin typeface="Courier New" panose="02070309020205020404" pitchFamily="49" charset="0"/>
            </a:endParaRPr>
          </a:p>
          <a:p>
            <a:pPr lvl="2"/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    </a:t>
            </a:r>
            <a:r>
              <a:rPr lang="en-US" dirty="0" err="1">
                <a:solidFill>
                  <a:srgbClr val="7A3E9D"/>
                </a:solidFill>
                <a:latin typeface="Courier New" panose="02070309020205020404" pitchFamily="49" charset="0"/>
              </a:rPr>
              <a:t>terkep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7A3E9D"/>
                </a:solidFill>
                <a:latin typeface="Courier New" panose="02070309020205020404" pitchFamily="49" charset="0"/>
              </a:rPr>
              <a:t>L</a:t>
            </a:r>
            <a:r>
              <a:rPr lang="en-US" dirty="0" err="1">
                <a:solidFill>
                  <a:srgbClr val="777777"/>
                </a:solidFill>
                <a:latin typeface="Courier New" panose="02070309020205020404" pitchFamily="49" charset="0"/>
              </a:rPr>
              <a:t>.</a:t>
            </a:r>
            <a:r>
              <a:rPr lang="en-US" b="1" dirty="0" err="1">
                <a:solidFill>
                  <a:srgbClr val="AA3731"/>
                </a:solidFill>
                <a:latin typeface="Courier New" panose="02070309020205020404" pitchFamily="49" charset="0"/>
              </a:rPr>
              <a:t>map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'</a:t>
            </a:r>
            <a:r>
              <a:rPr lang="en-US" dirty="0" err="1">
                <a:solidFill>
                  <a:srgbClr val="448C27"/>
                </a:solidFill>
                <a:latin typeface="Courier New" panose="02070309020205020404" pitchFamily="49" charset="0"/>
              </a:rPr>
              <a:t>terkep_helye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',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{</a:t>
            </a:r>
            <a:r>
              <a:rPr lang="en-US" dirty="0">
                <a:solidFill>
                  <a:srgbClr val="7A3E9D"/>
                </a:solidFill>
                <a:latin typeface="Courier New" panose="02070309020205020404" pitchFamily="49" charset="0"/>
              </a:rPr>
              <a:t>center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 [</a:t>
            </a:r>
            <a:r>
              <a:rPr lang="en-US" dirty="0">
                <a:solidFill>
                  <a:srgbClr val="9C5D27"/>
                </a:solidFill>
                <a:latin typeface="Courier New" panose="02070309020205020404" pitchFamily="49" charset="0"/>
              </a:rPr>
              <a:t>20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C5D27"/>
                </a:solidFill>
                <a:latin typeface="Courier New" panose="02070309020205020404" pitchFamily="49" charset="0"/>
              </a:rPr>
              <a:t>47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]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7A3E9D"/>
                </a:solidFill>
                <a:latin typeface="Courier New" panose="02070309020205020404" pitchFamily="49" charset="0"/>
              </a:rPr>
              <a:t>zoom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C5D27"/>
                </a:solidFill>
                <a:latin typeface="Courier New" panose="02070309020205020404" pitchFamily="49" charset="0"/>
              </a:rPr>
              <a:t>10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}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;</a:t>
            </a:r>
            <a:endParaRPr lang="en-US" dirty="0">
              <a:solidFill>
                <a:srgbClr val="333333"/>
              </a:solidFill>
              <a:latin typeface="Courier New" panose="02070309020205020404" pitchFamily="49" charset="0"/>
            </a:endParaRPr>
          </a:p>
          <a:p>
            <a:pPr lvl="2"/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    </a:t>
            </a:r>
            <a:r>
              <a:rPr lang="en-US" dirty="0" err="1">
                <a:solidFill>
                  <a:srgbClr val="7A3E9D"/>
                </a:solidFill>
                <a:latin typeface="Courier New" panose="02070309020205020404" pitchFamily="49" charset="0"/>
              </a:rPr>
              <a:t>L</a:t>
            </a:r>
            <a:r>
              <a:rPr lang="en-US" dirty="0" err="1">
                <a:solidFill>
                  <a:srgbClr val="777777"/>
                </a:solidFill>
                <a:latin typeface="Courier New" panose="02070309020205020404" pitchFamily="49" charset="0"/>
              </a:rPr>
              <a:t>.</a:t>
            </a:r>
            <a:r>
              <a:rPr lang="en-US" b="1" dirty="0" err="1">
                <a:solidFill>
                  <a:srgbClr val="AA3731"/>
                </a:solidFill>
                <a:latin typeface="Courier New" panose="02070309020205020404" pitchFamily="49" charset="0"/>
              </a:rPr>
              <a:t>tileLayer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'</a:t>
            </a:r>
            <a:r>
              <a:rPr lang="en-US" dirty="0">
                <a:solidFill>
                  <a:srgbClr val="448C27"/>
                </a:solidFill>
                <a:latin typeface="Courier New" panose="02070309020205020404" pitchFamily="49" charset="0"/>
              </a:rPr>
              <a:t>http://{s}.tile.osm.org/{z}/{x}/{y}.</a:t>
            </a:r>
            <a:r>
              <a:rPr lang="en-US" dirty="0" err="1">
                <a:solidFill>
                  <a:srgbClr val="448C27"/>
                </a:solidFill>
                <a:latin typeface="Courier New" panose="02070309020205020404" pitchFamily="49" charset="0"/>
              </a:rPr>
              <a:t>png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'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.</a:t>
            </a:r>
            <a:r>
              <a:rPr lang="en-US" b="1" dirty="0" err="1">
                <a:solidFill>
                  <a:srgbClr val="AA3731"/>
                </a:solidFill>
                <a:latin typeface="Courier New" panose="02070309020205020404" pitchFamily="49" charset="0"/>
              </a:rPr>
              <a:t>addTo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7A3E9D"/>
                </a:solidFill>
                <a:latin typeface="Courier New" panose="02070309020205020404" pitchFamily="49" charset="0"/>
              </a:rPr>
              <a:t>terkep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;</a:t>
            </a:r>
            <a:endParaRPr lang="en-US" dirty="0">
              <a:solidFill>
                <a:srgbClr val="333333"/>
              </a:solidFill>
              <a:latin typeface="Courier New" panose="02070309020205020404" pitchFamily="49" charset="0"/>
            </a:endParaRPr>
          </a:p>
          <a:p>
            <a:pPr lvl="2"/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&lt;/</a:t>
            </a:r>
            <a:r>
              <a:rPr lang="en-US" dirty="0">
                <a:solidFill>
                  <a:srgbClr val="4B69C6"/>
                </a:solidFill>
                <a:latin typeface="Courier New" panose="02070309020205020404" pitchFamily="49" charset="0"/>
              </a:rPr>
              <a:t>script</a:t>
            </a:r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&gt;</a:t>
            </a:r>
            <a:endParaRPr lang="en-US" dirty="0">
              <a:solidFill>
                <a:srgbClr val="333333"/>
              </a:solidFill>
              <a:latin typeface="Courier New" panose="02070309020205020404" pitchFamily="49" charset="0"/>
            </a:endParaRPr>
          </a:p>
          <a:p>
            <a:endParaRPr lang="en-US" dirty="0"/>
          </a:p>
          <a:p>
            <a:r>
              <a:rPr lang="hu-HU" dirty="0"/>
              <a:t>minden fontos függvény az L objektumhoz tartozik</a:t>
            </a:r>
          </a:p>
          <a:p>
            <a:r>
              <a:rPr lang="hu-HU" dirty="0"/>
              <a:t>a létrehozott térképvászon egy változó (folyton utalunk rá)</a:t>
            </a:r>
            <a:r>
              <a:rPr lang="en-US" dirty="0"/>
              <a:t>		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18:32</a:t>
            </a:fld>
            <a:endParaRPr lang="en-US"/>
          </a:p>
        </p:txBody>
      </p:sp>
      <p:sp>
        <p:nvSpPr>
          <p:cNvPr id="5" name="Téglalap 4"/>
          <p:cNvSpPr/>
          <p:nvPr/>
        </p:nvSpPr>
        <p:spPr>
          <a:xfrm>
            <a:off x="3517900" y="3390900"/>
            <a:ext cx="1905000" cy="2794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19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Térkép létrehozása – 3–4. térképvászon létrehozása és alaptérkép hozzáadása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 dokumentumtörzsben, a &lt;</a:t>
            </a:r>
            <a:r>
              <a:rPr lang="hu-HU" dirty="0" err="1"/>
              <a:t>div</a:t>
            </a:r>
            <a:r>
              <a:rPr lang="hu-HU" dirty="0"/>
              <a:t>&gt; után beszúrunk egy &lt;script&gt;</a:t>
            </a:r>
            <a:r>
              <a:rPr lang="hu-HU" dirty="0" err="1"/>
              <a:t>-et</a:t>
            </a:r>
            <a:endParaRPr lang="hu-HU" dirty="0"/>
          </a:p>
          <a:p>
            <a:pPr lvl="1"/>
            <a:r>
              <a:rPr lang="hu-HU" dirty="0"/>
              <a:t>ebben hozzuk létre a vásznat (</a:t>
            </a:r>
            <a:r>
              <a:rPr lang="hu-HU" dirty="0" err="1"/>
              <a:t>L.map</a:t>
            </a:r>
            <a:r>
              <a:rPr lang="hu-HU" dirty="0"/>
              <a:t>()) és rendeljük a &lt;</a:t>
            </a:r>
            <a:r>
              <a:rPr lang="hu-HU" dirty="0" err="1"/>
              <a:t>div</a:t>
            </a:r>
            <a:r>
              <a:rPr lang="hu-HU" dirty="0"/>
              <a:t>&gt;</a:t>
            </a:r>
            <a:r>
              <a:rPr lang="hu-HU" dirty="0" err="1"/>
              <a:t>-hez</a:t>
            </a:r>
            <a:r>
              <a:rPr lang="hu-HU" dirty="0"/>
              <a:t> (az azonosító alapján)</a:t>
            </a:r>
          </a:p>
          <a:p>
            <a:pPr lvl="1"/>
            <a:r>
              <a:rPr lang="hu-HU" dirty="0"/>
              <a:t>és itt adjuk hozzá az alaptérképet (</a:t>
            </a:r>
            <a:r>
              <a:rPr lang="en-US" dirty="0" err="1">
                <a:solidFill>
                  <a:srgbClr val="FF0000"/>
                </a:solidFill>
              </a:rPr>
              <a:t>L.tileLayer</a:t>
            </a:r>
            <a:r>
              <a:rPr lang="hu-HU" dirty="0">
                <a:solidFill>
                  <a:srgbClr val="FF0000"/>
                </a:solidFill>
              </a:rPr>
              <a:t>()</a:t>
            </a:r>
            <a:r>
              <a:rPr lang="hu-HU" dirty="0"/>
              <a:t>)</a:t>
            </a:r>
            <a:endParaRPr lang="en-US" dirty="0"/>
          </a:p>
          <a:p>
            <a:endParaRPr lang="hu-HU" dirty="0"/>
          </a:p>
          <a:p>
            <a:pPr lvl="2"/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&lt;</a:t>
            </a:r>
            <a:r>
              <a:rPr lang="en-US" dirty="0">
                <a:solidFill>
                  <a:srgbClr val="4B69C6"/>
                </a:solidFill>
                <a:latin typeface="Courier New" panose="02070309020205020404" pitchFamily="49" charset="0"/>
              </a:rPr>
              <a:t>script</a:t>
            </a:r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8190A0"/>
                </a:solidFill>
                <a:latin typeface="Courier New" panose="02070309020205020404" pitchFamily="49" charset="0"/>
              </a:rPr>
              <a:t>type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="</a:t>
            </a:r>
            <a:r>
              <a:rPr lang="en-US" dirty="0">
                <a:solidFill>
                  <a:srgbClr val="448C27"/>
                </a:solidFill>
                <a:latin typeface="Courier New" panose="02070309020205020404" pitchFamily="49" charset="0"/>
              </a:rPr>
              <a:t>text/</a:t>
            </a:r>
            <a:r>
              <a:rPr lang="en-US" dirty="0" err="1">
                <a:solidFill>
                  <a:srgbClr val="448C27"/>
                </a:solidFill>
                <a:latin typeface="Courier New" panose="02070309020205020404" pitchFamily="49" charset="0"/>
              </a:rPr>
              <a:t>javascript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"</a:t>
            </a:r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8190A0"/>
                </a:solidFill>
                <a:latin typeface="Courier New" panose="02070309020205020404" pitchFamily="49" charset="0"/>
              </a:rPr>
              <a:t>language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="</a:t>
            </a:r>
            <a:r>
              <a:rPr lang="en-US" dirty="0" err="1">
                <a:solidFill>
                  <a:srgbClr val="448C27"/>
                </a:solidFill>
                <a:latin typeface="Courier New" panose="02070309020205020404" pitchFamily="49" charset="0"/>
              </a:rPr>
              <a:t>javascript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"</a:t>
            </a:r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&gt;</a:t>
            </a:r>
            <a:endParaRPr lang="en-US" dirty="0">
              <a:solidFill>
                <a:srgbClr val="333333"/>
              </a:solidFill>
              <a:latin typeface="Courier New" panose="02070309020205020404" pitchFamily="49" charset="0"/>
            </a:endParaRPr>
          </a:p>
          <a:p>
            <a:pPr lvl="2"/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    </a:t>
            </a:r>
            <a:r>
              <a:rPr lang="en-US" dirty="0" err="1">
                <a:solidFill>
                  <a:srgbClr val="7A3E9D"/>
                </a:solidFill>
                <a:latin typeface="Courier New" panose="02070309020205020404" pitchFamily="49" charset="0"/>
              </a:rPr>
              <a:t>terkep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7A3E9D"/>
                </a:solidFill>
                <a:latin typeface="Courier New" panose="02070309020205020404" pitchFamily="49" charset="0"/>
              </a:rPr>
              <a:t>L</a:t>
            </a:r>
            <a:r>
              <a:rPr lang="en-US" dirty="0" err="1">
                <a:solidFill>
                  <a:srgbClr val="777777"/>
                </a:solidFill>
                <a:latin typeface="Courier New" panose="02070309020205020404" pitchFamily="49" charset="0"/>
              </a:rPr>
              <a:t>.</a:t>
            </a:r>
            <a:r>
              <a:rPr lang="en-US" b="1" dirty="0" err="1">
                <a:solidFill>
                  <a:srgbClr val="AA3731"/>
                </a:solidFill>
                <a:latin typeface="Courier New" panose="02070309020205020404" pitchFamily="49" charset="0"/>
              </a:rPr>
              <a:t>map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'</a:t>
            </a:r>
            <a:r>
              <a:rPr lang="en-US" dirty="0" err="1">
                <a:solidFill>
                  <a:srgbClr val="448C27"/>
                </a:solidFill>
                <a:latin typeface="Courier New" panose="02070309020205020404" pitchFamily="49" charset="0"/>
              </a:rPr>
              <a:t>terkep_helye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',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{</a:t>
            </a:r>
            <a:r>
              <a:rPr lang="en-US" dirty="0">
                <a:solidFill>
                  <a:srgbClr val="7A3E9D"/>
                </a:solidFill>
                <a:latin typeface="Courier New" panose="02070309020205020404" pitchFamily="49" charset="0"/>
              </a:rPr>
              <a:t>center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 [</a:t>
            </a:r>
            <a:r>
              <a:rPr lang="en-US" dirty="0">
                <a:solidFill>
                  <a:srgbClr val="9C5D27"/>
                </a:solidFill>
                <a:latin typeface="Courier New" panose="02070309020205020404" pitchFamily="49" charset="0"/>
              </a:rPr>
              <a:t>20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C5D27"/>
                </a:solidFill>
                <a:latin typeface="Courier New" panose="02070309020205020404" pitchFamily="49" charset="0"/>
              </a:rPr>
              <a:t>47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]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7A3E9D"/>
                </a:solidFill>
                <a:latin typeface="Courier New" panose="02070309020205020404" pitchFamily="49" charset="0"/>
              </a:rPr>
              <a:t>zoom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C5D27"/>
                </a:solidFill>
                <a:latin typeface="Courier New" panose="02070309020205020404" pitchFamily="49" charset="0"/>
              </a:rPr>
              <a:t>10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}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;</a:t>
            </a:r>
            <a:endParaRPr lang="en-US" dirty="0">
              <a:solidFill>
                <a:srgbClr val="333333"/>
              </a:solidFill>
              <a:latin typeface="Courier New" panose="02070309020205020404" pitchFamily="49" charset="0"/>
            </a:endParaRPr>
          </a:p>
          <a:p>
            <a:pPr lvl="2"/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    </a:t>
            </a:r>
            <a:r>
              <a:rPr lang="en-US" dirty="0" err="1">
                <a:solidFill>
                  <a:srgbClr val="7A3E9D"/>
                </a:solidFill>
                <a:latin typeface="Courier New" panose="02070309020205020404" pitchFamily="49" charset="0"/>
              </a:rPr>
              <a:t>L</a:t>
            </a:r>
            <a:r>
              <a:rPr lang="en-US" dirty="0" err="1">
                <a:solidFill>
                  <a:srgbClr val="777777"/>
                </a:solidFill>
                <a:latin typeface="Courier New" panose="02070309020205020404" pitchFamily="49" charset="0"/>
              </a:rPr>
              <a:t>.</a:t>
            </a:r>
            <a:r>
              <a:rPr lang="en-US" b="1" dirty="0" err="1">
                <a:solidFill>
                  <a:srgbClr val="AA3731"/>
                </a:solidFill>
                <a:latin typeface="Courier New" panose="02070309020205020404" pitchFamily="49" charset="0"/>
              </a:rPr>
              <a:t>tileLayer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'</a:t>
            </a:r>
            <a:r>
              <a:rPr lang="en-US" dirty="0">
                <a:solidFill>
                  <a:srgbClr val="448C27"/>
                </a:solidFill>
                <a:latin typeface="Courier New" panose="02070309020205020404" pitchFamily="49" charset="0"/>
              </a:rPr>
              <a:t>http://{s}.tile.osm.org/{z}/{x}/{y}.</a:t>
            </a:r>
            <a:r>
              <a:rPr lang="en-US" dirty="0" err="1">
                <a:solidFill>
                  <a:srgbClr val="448C27"/>
                </a:solidFill>
                <a:latin typeface="Courier New" panose="02070309020205020404" pitchFamily="49" charset="0"/>
              </a:rPr>
              <a:t>png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'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.</a:t>
            </a:r>
            <a:r>
              <a:rPr lang="en-US" b="1" dirty="0" err="1">
                <a:solidFill>
                  <a:srgbClr val="AA3731"/>
                </a:solidFill>
                <a:latin typeface="Courier New" panose="02070309020205020404" pitchFamily="49" charset="0"/>
              </a:rPr>
              <a:t>addTo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7A3E9D"/>
                </a:solidFill>
                <a:latin typeface="Courier New" panose="02070309020205020404" pitchFamily="49" charset="0"/>
              </a:rPr>
              <a:t>terkep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;</a:t>
            </a:r>
            <a:endParaRPr lang="en-US" dirty="0">
              <a:solidFill>
                <a:srgbClr val="333333"/>
              </a:solidFill>
              <a:latin typeface="Courier New" panose="02070309020205020404" pitchFamily="49" charset="0"/>
            </a:endParaRPr>
          </a:p>
          <a:p>
            <a:pPr lvl="2"/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&lt;/</a:t>
            </a:r>
            <a:r>
              <a:rPr lang="en-US" dirty="0">
                <a:solidFill>
                  <a:srgbClr val="4B69C6"/>
                </a:solidFill>
                <a:latin typeface="Courier New" panose="02070309020205020404" pitchFamily="49" charset="0"/>
              </a:rPr>
              <a:t>script</a:t>
            </a:r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&gt;</a:t>
            </a:r>
            <a:endParaRPr lang="en-US" dirty="0">
              <a:solidFill>
                <a:srgbClr val="333333"/>
              </a:solidFill>
              <a:latin typeface="Courier New" panose="02070309020205020404" pitchFamily="49" charset="0"/>
            </a:endParaRPr>
          </a:p>
          <a:p>
            <a:endParaRPr lang="en-US" dirty="0"/>
          </a:p>
          <a:p>
            <a:r>
              <a:rPr lang="hu-HU" dirty="0"/>
              <a:t>minden fontos függvény az L objektumhoz tartozik</a:t>
            </a:r>
          </a:p>
          <a:p>
            <a:r>
              <a:rPr lang="hu-HU" dirty="0"/>
              <a:t>a létrehozott térképvászon egy változó (folyton utalunk rá)</a:t>
            </a:r>
            <a:r>
              <a:rPr lang="en-US" dirty="0"/>
              <a:t>		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18:32</a:t>
            </a:fld>
            <a:endParaRPr lang="en-US"/>
          </a:p>
        </p:txBody>
      </p:sp>
      <p:sp>
        <p:nvSpPr>
          <p:cNvPr id="5" name="Téglalap 4"/>
          <p:cNvSpPr/>
          <p:nvPr/>
        </p:nvSpPr>
        <p:spPr>
          <a:xfrm>
            <a:off x="1377044" y="3672680"/>
            <a:ext cx="9506856" cy="31511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17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Térkép létrehozása – 3–4. térképvászon létrehozása és alaptérkép hozzáadása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 dokumentumtörzsben, a &lt;</a:t>
            </a:r>
            <a:r>
              <a:rPr lang="hu-HU" dirty="0" err="1"/>
              <a:t>div</a:t>
            </a:r>
            <a:r>
              <a:rPr lang="hu-HU" dirty="0"/>
              <a:t>&gt; után beszúrunk egy &lt;script&gt;</a:t>
            </a:r>
            <a:r>
              <a:rPr lang="hu-HU" dirty="0" err="1"/>
              <a:t>-et</a:t>
            </a:r>
            <a:endParaRPr lang="hu-HU" dirty="0"/>
          </a:p>
          <a:p>
            <a:pPr lvl="1"/>
            <a:r>
              <a:rPr lang="hu-HU" dirty="0"/>
              <a:t>ebben hozzuk létre a vásznat (</a:t>
            </a:r>
            <a:r>
              <a:rPr lang="hu-HU" dirty="0" err="1"/>
              <a:t>L.map</a:t>
            </a:r>
            <a:r>
              <a:rPr lang="hu-HU" dirty="0"/>
              <a:t>()) és rendeljük a &lt;</a:t>
            </a:r>
            <a:r>
              <a:rPr lang="hu-HU" dirty="0" err="1"/>
              <a:t>div</a:t>
            </a:r>
            <a:r>
              <a:rPr lang="hu-HU" dirty="0"/>
              <a:t>&gt;</a:t>
            </a:r>
            <a:r>
              <a:rPr lang="hu-HU" dirty="0" err="1"/>
              <a:t>-hez</a:t>
            </a:r>
            <a:r>
              <a:rPr lang="hu-HU" dirty="0"/>
              <a:t> (az azonosító alapján)</a:t>
            </a:r>
          </a:p>
          <a:p>
            <a:pPr lvl="1"/>
            <a:r>
              <a:rPr lang="hu-HU" dirty="0"/>
              <a:t>és itt adjuk hozzá az alaptérképet (</a:t>
            </a:r>
            <a:r>
              <a:rPr lang="en-US" dirty="0" err="1"/>
              <a:t>L.tileLayer</a:t>
            </a:r>
            <a:r>
              <a:rPr lang="hu-HU" dirty="0"/>
              <a:t>())</a:t>
            </a:r>
            <a:endParaRPr lang="en-US" dirty="0"/>
          </a:p>
          <a:p>
            <a:endParaRPr lang="hu-HU" dirty="0"/>
          </a:p>
          <a:p>
            <a:pPr lvl="2"/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&lt;</a:t>
            </a:r>
            <a:r>
              <a:rPr lang="en-US" dirty="0">
                <a:solidFill>
                  <a:srgbClr val="4B69C6"/>
                </a:solidFill>
                <a:latin typeface="Courier New" panose="02070309020205020404" pitchFamily="49" charset="0"/>
              </a:rPr>
              <a:t>script</a:t>
            </a:r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8190A0"/>
                </a:solidFill>
                <a:latin typeface="Courier New" panose="02070309020205020404" pitchFamily="49" charset="0"/>
              </a:rPr>
              <a:t>type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="</a:t>
            </a:r>
            <a:r>
              <a:rPr lang="en-US" dirty="0">
                <a:solidFill>
                  <a:srgbClr val="448C27"/>
                </a:solidFill>
                <a:latin typeface="Courier New" panose="02070309020205020404" pitchFamily="49" charset="0"/>
              </a:rPr>
              <a:t>text/</a:t>
            </a:r>
            <a:r>
              <a:rPr lang="en-US" dirty="0" err="1">
                <a:solidFill>
                  <a:srgbClr val="448C27"/>
                </a:solidFill>
                <a:latin typeface="Courier New" panose="02070309020205020404" pitchFamily="49" charset="0"/>
              </a:rPr>
              <a:t>javascript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"</a:t>
            </a:r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8190A0"/>
                </a:solidFill>
                <a:latin typeface="Courier New" panose="02070309020205020404" pitchFamily="49" charset="0"/>
              </a:rPr>
              <a:t>language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="</a:t>
            </a:r>
            <a:r>
              <a:rPr lang="en-US" dirty="0" err="1">
                <a:solidFill>
                  <a:srgbClr val="448C27"/>
                </a:solidFill>
                <a:latin typeface="Courier New" panose="02070309020205020404" pitchFamily="49" charset="0"/>
              </a:rPr>
              <a:t>javascript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"</a:t>
            </a:r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&gt;</a:t>
            </a:r>
            <a:endParaRPr lang="en-US" dirty="0">
              <a:solidFill>
                <a:srgbClr val="333333"/>
              </a:solidFill>
              <a:latin typeface="Courier New" panose="02070309020205020404" pitchFamily="49" charset="0"/>
            </a:endParaRPr>
          </a:p>
          <a:p>
            <a:pPr lvl="2"/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    </a:t>
            </a:r>
            <a:r>
              <a:rPr lang="en-US" dirty="0" err="1">
                <a:solidFill>
                  <a:srgbClr val="7A3E9D"/>
                </a:solidFill>
                <a:latin typeface="Courier New" panose="02070309020205020404" pitchFamily="49" charset="0"/>
              </a:rPr>
              <a:t>terkep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7A3E9D"/>
                </a:solidFill>
                <a:latin typeface="Courier New" panose="02070309020205020404" pitchFamily="49" charset="0"/>
              </a:rPr>
              <a:t>L</a:t>
            </a:r>
            <a:r>
              <a:rPr lang="en-US" dirty="0" err="1">
                <a:solidFill>
                  <a:srgbClr val="777777"/>
                </a:solidFill>
                <a:latin typeface="Courier New" panose="02070309020205020404" pitchFamily="49" charset="0"/>
              </a:rPr>
              <a:t>.</a:t>
            </a:r>
            <a:r>
              <a:rPr lang="en-US" b="1" dirty="0" err="1">
                <a:solidFill>
                  <a:srgbClr val="AA3731"/>
                </a:solidFill>
                <a:latin typeface="Courier New" panose="02070309020205020404" pitchFamily="49" charset="0"/>
              </a:rPr>
              <a:t>map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'</a:t>
            </a:r>
            <a:r>
              <a:rPr lang="en-US" dirty="0" err="1">
                <a:solidFill>
                  <a:srgbClr val="448C27"/>
                </a:solidFill>
                <a:latin typeface="Courier New" panose="02070309020205020404" pitchFamily="49" charset="0"/>
              </a:rPr>
              <a:t>terkep_helye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',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{</a:t>
            </a:r>
            <a:r>
              <a:rPr lang="en-US" dirty="0">
                <a:solidFill>
                  <a:srgbClr val="7A3E9D"/>
                </a:solidFill>
                <a:latin typeface="Courier New" panose="02070309020205020404" pitchFamily="49" charset="0"/>
              </a:rPr>
              <a:t>center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 [</a:t>
            </a:r>
            <a:r>
              <a:rPr lang="en-US" dirty="0">
                <a:solidFill>
                  <a:srgbClr val="9C5D27"/>
                </a:solidFill>
                <a:latin typeface="Courier New" panose="02070309020205020404" pitchFamily="49" charset="0"/>
              </a:rPr>
              <a:t>20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C5D27"/>
                </a:solidFill>
                <a:latin typeface="Courier New" panose="02070309020205020404" pitchFamily="49" charset="0"/>
              </a:rPr>
              <a:t>47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]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7A3E9D"/>
                </a:solidFill>
                <a:latin typeface="Courier New" panose="02070309020205020404" pitchFamily="49" charset="0"/>
              </a:rPr>
              <a:t>zoom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C5D27"/>
                </a:solidFill>
                <a:latin typeface="Courier New" panose="02070309020205020404" pitchFamily="49" charset="0"/>
              </a:rPr>
              <a:t>10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}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;</a:t>
            </a:r>
            <a:endParaRPr lang="en-US" dirty="0">
              <a:solidFill>
                <a:srgbClr val="333333"/>
              </a:solidFill>
              <a:latin typeface="Courier New" panose="02070309020205020404" pitchFamily="49" charset="0"/>
            </a:endParaRPr>
          </a:p>
          <a:p>
            <a:pPr lvl="2"/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    </a:t>
            </a:r>
            <a:r>
              <a:rPr lang="en-US" dirty="0" err="1">
                <a:solidFill>
                  <a:srgbClr val="7A3E9D"/>
                </a:solidFill>
                <a:latin typeface="Courier New" panose="02070309020205020404" pitchFamily="49" charset="0"/>
              </a:rPr>
              <a:t>L</a:t>
            </a:r>
            <a:r>
              <a:rPr lang="en-US" dirty="0" err="1">
                <a:solidFill>
                  <a:srgbClr val="777777"/>
                </a:solidFill>
                <a:latin typeface="Courier New" panose="02070309020205020404" pitchFamily="49" charset="0"/>
              </a:rPr>
              <a:t>.</a:t>
            </a:r>
            <a:r>
              <a:rPr lang="en-US" b="1" dirty="0" err="1">
                <a:solidFill>
                  <a:srgbClr val="AA3731"/>
                </a:solidFill>
                <a:latin typeface="Courier New" panose="02070309020205020404" pitchFamily="49" charset="0"/>
              </a:rPr>
              <a:t>tileLayer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'</a:t>
            </a:r>
            <a:r>
              <a:rPr lang="en-US" dirty="0">
                <a:solidFill>
                  <a:srgbClr val="448C27"/>
                </a:solidFill>
                <a:latin typeface="Courier New" panose="02070309020205020404" pitchFamily="49" charset="0"/>
              </a:rPr>
              <a:t>http://{s}.tile.osm.org/{z}/{x}/{y}.</a:t>
            </a:r>
            <a:r>
              <a:rPr lang="en-US" dirty="0" err="1">
                <a:solidFill>
                  <a:srgbClr val="448C27"/>
                </a:solidFill>
                <a:latin typeface="Courier New" panose="02070309020205020404" pitchFamily="49" charset="0"/>
              </a:rPr>
              <a:t>png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'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.</a:t>
            </a:r>
            <a:r>
              <a:rPr lang="en-US" b="1" dirty="0" err="1">
                <a:solidFill>
                  <a:srgbClr val="AA3731"/>
                </a:solidFill>
                <a:latin typeface="Courier New" panose="02070309020205020404" pitchFamily="49" charset="0"/>
              </a:rPr>
              <a:t>addTo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7A3E9D"/>
                </a:solidFill>
                <a:latin typeface="Courier New" panose="02070309020205020404" pitchFamily="49" charset="0"/>
              </a:rPr>
              <a:t>terkep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;</a:t>
            </a:r>
            <a:endParaRPr lang="en-US" dirty="0">
              <a:solidFill>
                <a:srgbClr val="333333"/>
              </a:solidFill>
              <a:latin typeface="Courier New" panose="02070309020205020404" pitchFamily="49" charset="0"/>
            </a:endParaRPr>
          </a:p>
          <a:p>
            <a:pPr lvl="2"/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&lt;/</a:t>
            </a:r>
            <a:r>
              <a:rPr lang="en-US" dirty="0">
                <a:solidFill>
                  <a:srgbClr val="4B69C6"/>
                </a:solidFill>
                <a:latin typeface="Courier New" panose="02070309020205020404" pitchFamily="49" charset="0"/>
              </a:rPr>
              <a:t>script</a:t>
            </a:r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&gt;</a:t>
            </a:r>
            <a:endParaRPr lang="en-US" dirty="0">
              <a:solidFill>
                <a:srgbClr val="333333"/>
              </a:solidFill>
              <a:latin typeface="Courier New" panose="02070309020205020404" pitchFamily="49" charset="0"/>
            </a:endParaRPr>
          </a:p>
          <a:p>
            <a:endParaRPr lang="en-US" dirty="0"/>
          </a:p>
          <a:p>
            <a:r>
              <a:rPr lang="hu-HU" dirty="0"/>
              <a:t>minden fontos függvény az </a:t>
            </a:r>
            <a:r>
              <a:rPr lang="hu-HU" dirty="0">
                <a:solidFill>
                  <a:srgbClr val="FF0000"/>
                </a:solidFill>
              </a:rPr>
              <a:t>L objektumhoz</a:t>
            </a:r>
            <a:r>
              <a:rPr lang="hu-HU" dirty="0"/>
              <a:t> tartozik</a:t>
            </a:r>
          </a:p>
          <a:p>
            <a:r>
              <a:rPr lang="hu-HU" dirty="0"/>
              <a:t>a létrehozott térképvászon egy változó (folyton utalunk rá)</a:t>
            </a:r>
            <a:r>
              <a:rPr lang="en-US" dirty="0"/>
              <a:t>		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18:32</a:t>
            </a:fld>
            <a:endParaRPr lang="en-US"/>
          </a:p>
        </p:txBody>
      </p:sp>
      <p:sp>
        <p:nvSpPr>
          <p:cNvPr id="5" name="Téglalap 4"/>
          <p:cNvSpPr/>
          <p:nvPr/>
        </p:nvSpPr>
        <p:spPr>
          <a:xfrm>
            <a:off x="1377044" y="3672680"/>
            <a:ext cx="400956" cy="31511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églalap 5"/>
          <p:cNvSpPr/>
          <p:nvPr/>
        </p:nvSpPr>
        <p:spPr>
          <a:xfrm>
            <a:off x="2596244" y="3357561"/>
            <a:ext cx="400956" cy="31511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24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Térkép létrehozása – 3–4. térképvászon létrehozása és alaptérkép hozzáadása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 dokumentumtörzsben, a &lt;</a:t>
            </a:r>
            <a:r>
              <a:rPr lang="hu-HU" dirty="0" err="1"/>
              <a:t>div</a:t>
            </a:r>
            <a:r>
              <a:rPr lang="hu-HU" dirty="0"/>
              <a:t>&gt; után beszúrunk egy &lt;script&gt;</a:t>
            </a:r>
            <a:r>
              <a:rPr lang="hu-HU" dirty="0" err="1"/>
              <a:t>-et</a:t>
            </a:r>
            <a:endParaRPr lang="hu-HU" dirty="0"/>
          </a:p>
          <a:p>
            <a:pPr lvl="1"/>
            <a:r>
              <a:rPr lang="hu-HU" dirty="0"/>
              <a:t>ebben hozzuk létre a vásznat (</a:t>
            </a:r>
            <a:r>
              <a:rPr lang="hu-HU" dirty="0" err="1"/>
              <a:t>L.map</a:t>
            </a:r>
            <a:r>
              <a:rPr lang="hu-HU" dirty="0"/>
              <a:t>()) és rendeljük a &lt;</a:t>
            </a:r>
            <a:r>
              <a:rPr lang="hu-HU" dirty="0" err="1"/>
              <a:t>div</a:t>
            </a:r>
            <a:r>
              <a:rPr lang="hu-HU" dirty="0"/>
              <a:t>&gt;</a:t>
            </a:r>
            <a:r>
              <a:rPr lang="hu-HU" dirty="0" err="1"/>
              <a:t>-hez</a:t>
            </a:r>
            <a:r>
              <a:rPr lang="hu-HU" dirty="0"/>
              <a:t> (az azonosító alapján)</a:t>
            </a:r>
          </a:p>
          <a:p>
            <a:pPr lvl="1"/>
            <a:r>
              <a:rPr lang="hu-HU" dirty="0"/>
              <a:t>és itt adjuk hozzá az alaptérképet (</a:t>
            </a:r>
            <a:r>
              <a:rPr lang="en-US" dirty="0" err="1"/>
              <a:t>L.tileLayer</a:t>
            </a:r>
            <a:r>
              <a:rPr lang="hu-HU" dirty="0"/>
              <a:t>())</a:t>
            </a:r>
            <a:endParaRPr lang="en-US" dirty="0"/>
          </a:p>
          <a:p>
            <a:endParaRPr lang="hu-HU" dirty="0"/>
          </a:p>
          <a:p>
            <a:pPr lvl="2"/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&lt;</a:t>
            </a:r>
            <a:r>
              <a:rPr lang="en-US" dirty="0">
                <a:solidFill>
                  <a:srgbClr val="4B69C6"/>
                </a:solidFill>
                <a:latin typeface="Courier New" panose="02070309020205020404" pitchFamily="49" charset="0"/>
              </a:rPr>
              <a:t>script</a:t>
            </a:r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8190A0"/>
                </a:solidFill>
                <a:latin typeface="Courier New" panose="02070309020205020404" pitchFamily="49" charset="0"/>
              </a:rPr>
              <a:t>type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="</a:t>
            </a:r>
            <a:r>
              <a:rPr lang="en-US" dirty="0">
                <a:solidFill>
                  <a:srgbClr val="448C27"/>
                </a:solidFill>
                <a:latin typeface="Courier New" panose="02070309020205020404" pitchFamily="49" charset="0"/>
              </a:rPr>
              <a:t>text/</a:t>
            </a:r>
            <a:r>
              <a:rPr lang="en-US" dirty="0" err="1">
                <a:solidFill>
                  <a:srgbClr val="448C27"/>
                </a:solidFill>
                <a:latin typeface="Courier New" panose="02070309020205020404" pitchFamily="49" charset="0"/>
              </a:rPr>
              <a:t>javascript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"</a:t>
            </a:r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8190A0"/>
                </a:solidFill>
                <a:latin typeface="Courier New" panose="02070309020205020404" pitchFamily="49" charset="0"/>
              </a:rPr>
              <a:t>language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="</a:t>
            </a:r>
            <a:r>
              <a:rPr lang="en-US" dirty="0" err="1">
                <a:solidFill>
                  <a:srgbClr val="448C27"/>
                </a:solidFill>
                <a:latin typeface="Courier New" panose="02070309020205020404" pitchFamily="49" charset="0"/>
              </a:rPr>
              <a:t>javascript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"</a:t>
            </a:r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&gt;</a:t>
            </a:r>
            <a:endParaRPr lang="en-US" dirty="0">
              <a:solidFill>
                <a:srgbClr val="333333"/>
              </a:solidFill>
              <a:latin typeface="Courier New" panose="02070309020205020404" pitchFamily="49" charset="0"/>
            </a:endParaRPr>
          </a:p>
          <a:p>
            <a:pPr lvl="2"/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    </a:t>
            </a:r>
            <a:r>
              <a:rPr lang="en-US" dirty="0" err="1">
                <a:solidFill>
                  <a:srgbClr val="7A3E9D"/>
                </a:solidFill>
                <a:latin typeface="Courier New" panose="02070309020205020404" pitchFamily="49" charset="0"/>
              </a:rPr>
              <a:t>terkep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7A3E9D"/>
                </a:solidFill>
                <a:latin typeface="Courier New" panose="02070309020205020404" pitchFamily="49" charset="0"/>
              </a:rPr>
              <a:t>L</a:t>
            </a:r>
            <a:r>
              <a:rPr lang="en-US" dirty="0" err="1">
                <a:solidFill>
                  <a:srgbClr val="777777"/>
                </a:solidFill>
                <a:latin typeface="Courier New" panose="02070309020205020404" pitchFamily="49" charset="0"/>
              </a:rPr>
              <a:t>.</a:t>
            </a:r>
            <a:r>
              <a:rPr lang="en-US" b="1" dirty="0" err="1">
                <a:solidFill>
                  <a:srgbClr val="AA3731"/>
                </a:solidFill>
                <a:latin typeface="Courier New" panose="02070309020205020404" pitchFamily="49" charset="0"/>
              </a:rPr>
              <a:t>map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'</a:t>
            </a:r>
            <a:r>
              <a:rPr lang="en-US" dirty="0" err="1">
                <a:solidFill>
                  <a:srgbClr val="448C27"/>
                </a:solidFill>
                <a:latin typeface="Courier New" panose="02070309020205020404" pitchFamily="49" charset="0"/>
              </a:rPr>
              <a:t>terkep_helye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',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{</a:t>
            </a:r>
            <a:r>
              <a:rPr lang="en-US" dirty="0">
                <a:solidFill>
                  <a:srgbClr val="7A3E9D"/>
                </a:solidFill>
                <a:latin typeface="Courier New" panose="02070309020205020404" pitchFamily="49" charset="0"/>
              </a:rPr>
              <a:t>center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 [</a:t>
            </a:r>
            <a:r>
              <a:rPr lang="en-US" dirty="0">
                <a:solidFill>
                  <a:srgbClr val="9C5D27"/>
                </a:solidFill>
                <a:latin typeface="Courier New" panose="02070309020205020404" pitchFamily="49" charset="0"/>
              </a:rPr>
              <a:t>20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C5D27"/>
                </a:solidFill>
                <a:latin typeface="Courier New" panose="02070309020205020404" pitchFamily="49" charset="0"/>
              </a:rPr>
              <a:t>47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]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7A3E9D"/>
                </a:solidFill>
                <a:latin typeface="Courier New" panose="02070309020205020404" pitchFamily="49" charset="0"/>
              </a:rPr>
              <a:t>zoom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C5D27"/>
                </a:solidFill>
                <a:latin typeface="Courier New" panose="02070309020205020404" pitchFamily="49" charset="0"/>
              </a:rPr>
              <a:t>10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}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;</a:t>
            </a:r>
            <a:endParaRPr lang="en-US" dirty="0">
              <a:solidFill>
                <a:srgbClr val="333333"/>
              </a:solidFill>
              <a:latin typeface="Courier New" panose="02070309020205020404" pitchFamily="49" charset="0"/>
            </a:endParaRPr>
          </a:p>
          <a:p>
            <a:pPr lvl="2"/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    </a:t>
            </a:r>
            <a:r>
              <a:rPr lang="en-US" dirty="0" err="1">
                <a:solidFill>
                  <a:srgbClr val="7A3E9D"/>
                </a:solidFill>
                <a:latin typeface="Courier New" panose="02070309020205020404" pitchFamily="49" charset="0"/>
              </a:rPr>
              <a:t>L</a:t>
            </a:r>
            <a:r>
              <a:rPr lang="en-US" dirty="0" err="1">
                <a:solidFill>
                  <a:srgbClr val="777777"/>
                </a:solidFill>
                <a:latin typeface="Courier New" panose="02070309020205020404" pitchFamily="49" charset="0"/>
              </a:rPr>
              <a:t>.</a:t>
            </a:r>
            <a:r>
              <a:rPr lang="en-US" b="1" dirty="0" err="1">
                <a:solidFill>
                  <a:srgbClr val="AA3731"/>
                </a:solidFill>
                <a:latin typeface="Courier New" panose="02070309020205020404" pitchFamily="49" charset="0"/>
              </a:rPr>
              <a:t>tileLayer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'</a:t>
            </a:r>
            <a:r>
              <a:rPr lang="en-US" dirty="0">
                <a:solidFill>
                  <a:srgbClr val="448C27"/>
                </a:solidFill>
                <a:latin typeface="Courier New" panose="02070309020205020404" pitchFamily="49" charset="0"/>
              </a:rPr>
              <a:t>http://{s}.tile.osm.org/{z}/{x}/{y}.</a:t>
            </a:r>
            <a:r>
              <a:rPr lang="en-US" dirty="0" err="1">
                <a:solidFill>
                  <a:srgbClr val="448C27"/>
                </a:solidFill>
                <a:latin typeface="Courier New" panose="02070309020205020404" pitchFamily="49" charset="0"/>
              </a:rPr>
              <a:t>png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'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.</a:t>
            </a:r>
            <a:r>
              <a:rPr lang="en-US" b="1" dirty="0" err="1">
                <a:solidFill>
                  <a:srgbClr val="AA3731"/>
                </a:solidFill>
                <a:latin typeface="Courier New" panose="02070309020205020404" pitchFamily="49" charset="0"/>
              </a:rPr>
              <a:t>addTo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7A3E9D"/>
                </a:solidFill>
                <a:latin typeface="Courier New" panose="02070309020205020404" pitchFamily="49" charset="0"/>
              </a:rPr>
              <a:t>terkep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;</a:t>
            </a:r>
            <a:endParaRPr lang="en-US" dirty="0">
              <a:solidFill>
                <a:srgbClr val="333333"/>
              </a:solidFill>
              <a:latin typeface="Courier New" panose="02070309020205020404" pitchFamily="49" charset="0"/>
            </a:endParaRPr>
          </a:p>
          <a:p>
            <a:pPr lvl="2"/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&lt;/</a:t>
            </a:r>
            <a:r>
              <a:rPr lang="en-US" dirty="0">
                <a:solidFill>
                  <a:srgbClr val="4B69C6"/>
                </a:solidFill>
                <a:latin typeface="Courier New" panose="02070309020205020404" pitchFamily="49" charset="0"/>
              </a:rPr>
              <a:t>script</a:t>
            </a:r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&gt;</a:t>
            </a:r>
            <a:endParaRPr lang="en-US" dirty="0">
              <a:solidFill>
                <a:srgbClr val="333333"/>
              </a:solidFill>
              <a:latin typeface="Courier New" panose="02070309020205020404" pitchFamily="49" charset="0"/>
            </a:endParaRPr>
          </a:p>
          <a:p>
            <a:endParaRPr lang="en-US" dirty="0"/>
          </a:p>
          <a:p>
            <a:r>
              <a:rPr lang="hu-HU" dirty="0"/>
              <a:t>minden fontos függvény az L objektumhoz tartozik</a:t>
            </a:r>
          </a:p>
          <a:p>
            <a:r>
              <a:rPr lang="hu-HU" dirty="0"/>
              <a:t>a létrehozott </a:t>
            </a:r>
            <a:r>
              <a:rPr lang="hu-HU" dirty="0">
                <a:solidFill>
                  <a:srgbClr val="FF0000"/>
                </a:solidFill>
              </a:rPr>
              <a:t>térképvászon egy változó</a:t>
            </a:r>
            <a:r>
              <a:rPr lang="hu-HU" dirty="0"/>
              <a:t> (folyton utalunk rá)</a:t>
            </a:r>
            <a:r>
              <a:rPr lang="en-US" dirty="0"/>
              <a:t>		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18:32</a:t>
            </a:fld>
            <a:endParaRPr lang="en-US"/>
          </a:p>
        </p:txBody>
      </p:sp>
      <p:sp>
        <p:nvSpPr>
          <p:cNvPr id="5" name="Téglalap 4"/>
          <p:cNvSpPr/>
          <p:nvPr/>
        </p:nvSpPr>
        <p:spPr>
          <a:xfrm>
            <a:off x="9779000" y="3683000"/>
            <a:ext cx="850900" cy="30479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288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Térképvászon beállításai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L.map</a:t>
            </a:r>
            <a:r>
              <a:rPr lang="hu-HU" dirty="0"/>
              <a:t>() két paramétere:</a:t>
            </a:r>
          </a:p>
          <a:p>
            <a:pPr lvl="1"/>
            <a:r>
              <a:rPr lang="hu-HU" dirty="0"/>
              <a:t>az azonosító, amivel a &lt;</a:t>
            </a:r>
            <a:r>
              <a:rPr lang="hu-HU" dirty="0" err="1"/>
              <a:t>div</a:t>
            </a:r>
            <a:r>
              <a:rPr lang="hu-HU" dirty="0"/>
              <a:t>&gt;</a:t>
            </a:r>
            <a:r>
              <a:rPr lang="hu-HU" dirty="0" err="1"/>
              <a:t>-hez</a:t>
            </a:r>
            <a:r>
              <a:rPr lang="hu-HU" dirty="0"/>
              <a:t> kapcsoljuk</a:t>
            </a:r>
          </a:p>
          <a:p>
            <a:pPr lvl="1"/>
            <a:r>
              <a:rPr lang="hu-HU" dirty="0"/>
              <a:t>opcionálisan további beállítások kapcsos zárójelben,</a:t>
            </a:r>
            <a:br>
              <a:rPr lang="hu-HU" dirty="0"/>
            </a:br>
            <a:r>
              <a:rPr lang="hu-HU" dirty="0"/>
              <a:t>vesszővel elválasztva</a:t>
            </a:r>
          </a:p>
          <a:p>
            <a:pPr lvl="1"/>
            <a:r>
              <a:rPr lang="hu-HU" dirty="0"/>
              <a:t>név: érték</a:t>
            </a:r>
          </a:p>
          <a:p>
            <a:r>
              <a:rPr lang="hu-HU" dirty="0"/>
              <a:t>leggyakoribb beállítások:</a:t>
            </a:r>
          </a:p>
          <a:p>
            <a:pPr lvl="1"/>
            <a:r>
              <a:rPr lang="hu-HU" dirty="0"/>
              <a:t>center: a középponti koordináták ([szélesség, hosszúság])</a:t>
            </a:r>
          </a:p>
          <a:p>
            <a:pPr lvl="1"/>
            <a:r>
              <a:rPr lang="hu-HU" dirty="0"/>
              <a:t>zoom: kezdeti zoomérték (egész szám, a nagyobb részletesebb)</a:t>
            </a:r>
          </a:p>
          <a:p>
            <a:r>
              <a:rPr lang="hu-HU" dirty="0"/>
              <a:t>középponti koordináták: sorrend fontos, D/Ny negatív előjellel</a:t>
            </a:r>
          </a:p>
          <a:p>
            <a:r>
              <a:rPr lang="hu-HU" dirty="0"/>
              <a:t>kezdeti zoomérték: 6–10 között optimális</a:t>
            </a:r>
          </a:p>
          <a:p>
            <a:endParaRPr lang="hu-HU" dirty="0"/>
          </a:p>
          <a:p>
            <a:pPr lvl="2"/>
            <a:r>
              <a:rPr lang="en-US" dirty="0" err="1">
                <a:solidFill>
                  <a:srgbClr val="7A3E9D"/>
                </a:solidFill>
                <a:latin typeface="Courier New" panose="02070309020205020404" pitchFamily="49" charset="0"/>
              </a:rPr>
              <a:t>terkepvaszon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 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 </a:t>
            </a:r>
            <a:r>
              <a:rPr lang="en-US" dirty="0" err="1">
                <a:solidFill>
                  <a:srgbClr val="7A3E9D"/>
                </a:solidFill>
                <a:latin typeface="Courier New" panose="02070309020205020404" pitchFamily="49" charset="0"/>
              </a:rPr>
              <a:t>L</a:t>
            </a:r>
            <a:r>
              <a:rPr lang="en-US" dirty="0" err="1">
                <a:solidFill>
                  <a:srgbClr val="777777"/>
                </a:solidFill>
                <a:latin typeface="Courier New" panose="02070309020205020404" pitchFamily="49" charset="0"/>
              </a:rPr>
              <a:t>.</a:t>
            </a:r>
            <a:r>
              <a:rPr lang="en-US" b="1" dirty="0" err="1">
                <a:solidFill>
                  <a:srgbClr val="AA3731"/>
                </a:solidFill>
                <a:latin typeface="Courier New" panose="02070309020205020404" pitchFamily="49" charset="0"/>
              </a:rPr>
              <a:t>map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"</a:t>
            </a:r>
            <a:r>
              <a:rPr lang="en-US" dirty="0" err="1">
                <a:solidFill>
                  <a:srgbClr val="448C27"/>
                </a:solidFill>
                <a:latin typeface="Courier New" panose="02070309020205020404" pitchFamily="49" charset="0"/>
              </a:rPr>
              <a:t>terkep_helye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",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 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{</a:t>
            </a:r>
            <a:r>
              <a:rPr lang="en-US" dirty="0">
                <a:solidFill>
                  <a:srgbClr val="7A3E9D"/>
                </a:solidFill>
                <a:latin typeface="Courier New" panose="02070309020205020404" pitchFamily="49" charset="0"/>
              </a:rPr>
              <a:t>center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 [</a:t>
            </a:r>
            <a:r>
              <a:rPr lang="en-US" dirty="0">
                <a:solidFill>
                  <a:srgbClr val="9C5D27"/>
                </a:solidFill>
                <a:latin typeface="Courier New" panose="02070309020205020404" pitchFamily="49" charset="0"/>
              </a:rPr>
              <a:t>47.5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 </a:t>
            </a:r>
            <a:r>
              <a:rPr lang="en-US" dirty="0">
                <a:solidFill>
                  <a:srgbClr val="9C5D27"/>
                </a:solidFill>
                <a:latin typeface="Courier New" panose="02070309020205020404" pitchFamily="49" charset="0"/>
              </a:rPr>
              <a:t>20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]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 </a:t>
            </a:r>
            <a:r>
              <a:rPr lang="en-US" dirty="0">
                <a:solidFill>
                  <a:srgbClr val="7A3E9D"/>
                </a:solidFill>
                <a:latin typeface="Courier New" panose="02070309020205020404" pitchFamily="49" charset="0"/>
              </a:rPr>
              <a:t>zoom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 </a:t>
            </a:r>
            <a:r>
              <a:rPr lang="en-US" dirty="0">
                <a:solidFill>
                  <a:srgbClr val="9C5D27"/>
                </a:solidFill>
                <a:latin typeface="Courier New" panose="02070309020205020404" pitchFamily="49" charset="0"/>
              </a:rPr>
              <a:t>7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}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;</a:t>
            </a:r>
            <a:endParaRPr lang="hu-HU" dirty="0"/>
          </a:p>
          <a:p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18:32</a:t>
            </a:fld>
            <a:endParaRPr lang="en-US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1600" y="174171"/>
            <a:ext cx="4297792" cy="34296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5291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Térképvászon beállításai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zoomControl</a:t>
            </a:r>
            <a:r>
              <a:rPr lang="hu-HU" dirty="0"/>
              <a:t>: </a:t>
            </a:r>
            <a:r>
              <a:rPr lang="hu-HU" dirty="0" err="1"/>
              <a:t>true</a:t>
            </a:r>
            <a:endParaRPr lang="hu-HU" dirty="0"/>
          </a:p>
          <a:p>
            <a:pPr lvl="1"/>
            <a:r>
              <a:rPr lang="hu-HU" dirty="0"/>
              <a:t>megjelenjen-e a +/- gomb a bal felső sarokban</a:t>
            </a:r>
          </a:p>
          <a:p>
            <a:r>
              <a:rPr lang="hu-HU" dirty="0" err="1"/>
              <a:t>boxZoom</a:t>
            </a:r>
            <a:r>
              <a:rPr lang="hu-HU" dirty="0"/>
              <a:t>: </a:t>
            </a:r>
            <a:r>
              <a:rPr lang="hu-HU" dirty="0" err="1"/>
              <a:t>true</a:t>
            </a:r>
            <a:endParaRPr lang="hu-HU" dirty="0"/>
          </a:p>
          <a:p>
            <a:pPr lvl="1"/>
            <a:r>
              <a:rPr lang="hu-HU" dirty="0"/>
              <a:t>lehessen-e a Shiftet lenyomva </a:t>
            </a:r>
            <a:r>
              <a:rPr lang="hu-HU" dirty="0" err="1"/>
              <a:t>téglalapzoomolást</a:t>
            </a:r>
            <a:r>
              <a:rPr lang="hu-HU" dirty="0"/>
              <a:t> végezni</a:t>
            </a:r>
          </a:p>
          <a:p>
            <a:r>
              <a:rPr lang="hu-HU" dirty="0" err="1"/>
              <a:t>doubleClickZoom</a:t>
            </a:r>
            <a:r>
              <a:rPr lang="hu-HU" dirty="0"/>
              <a:t>: </a:t>
            </a:r>
            <a:r>
              <a:rPr lang="hu-HU" dirty="0" err="1"/>
              <a:t>true</a:t>
            </a:r>
            <a:endParaRPr lang="hu-HU" dirty="0"/>
          </a:p>
          <a:p>
            <a:pPr lvl="1"/>
            <a:r>
              <a:rPr lang="hu-HU" dirty="0"/>
              <a:t>lehessen-e dupla kattintással </a:t>
            </a:r>
            <a:r>
              <a:rPr lang="hu-HU" dirty="0" err="1"/>
              <a:t>zoomolni</a:t>
            </a:r>
            <a:endParaRPr lang="hu-HU" dirty="0"/>
          </a:p>
          <a:p>
            <a:r>
              <a:rPr lang="hu-HU" dirty="0" err="1"/>
              <a:t>dragging</a:t>
            </a:r>
            <a:r>
              <a:rPr lang="hu-HU" dirty="0"/>
              <a:t>: </a:t>
            </a:r>
            <a:r>
              <a:rPr lang="hu-HU" dirty="0" err="1"/>
              <a:t>true</a:t>
            </a:r>
            <a:endParaRPr lang="hu-HU" dirty="0"/>
          </a:p>
          <a:p>
            <a:pPr lvl="1"/>
            <a:r>
              <a:rPr lang="hu-HU" dirty="0"/>
              <a:t>lehesse-e mozgatni</a:t>
            </a:r>
          </a:p>
          <a:p>
            <a:r>
              <a:rPr lang="hu-HU" dirty="0" err="1"/>
              <a:t>zoomDelta</a:t>
            </a:r>
            <a:r>
              <a:rPr lang="hu-HU" dirty="0"/>
              <a:t>: 1</a:t>
            </a:r>
          </a:p>
          <a:p>
            <a:pPr lvl="1"/>
            <a:r>
              <a:rPr lang="hu-HU" dirty="0"/>
              <a:t>hány lépésnyit </a:t>
            </a:r>
            <a:r>
              <a:rPr lang="hu-HU" dirty="0" err="1"/>
              <a:t>zoomoljon</a:t>
            </a:r>
            <a:r>
              <a:rPr lang="hu-HU" dirty="0"/>
              <a:t> (a +/- gombokkal)</a:t>
            </a:r>
          </a:p>
          <a:p>
            <a:r>
              <a:rPr lang="hu-HU" dirty="0"/>
              <a:t>		</a:t>
            </a:r>
            <a:endParaRPr lang="en-US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18:32</a:t>
            </a:fld>
            <a:endParaRPr lang="en-US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830" y="4088715"/>
            <a:ext cx="1520776" cy="19743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67569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Térképvászon beállításai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crs</a:t>
            </a:r>
            <a:r>
              <a:rPr lang="hu-HU" dirty="0"/>
              <a:t>: L.CRS.EPSG3857</a:t>
            </a:r>
          </a:p>
          <a:p>
            <a:pPr lvl="1"/>
            <a:r>
              <a:rPr lang="hu-HU" dirty="0"/>
              <a:t>vetület</a:t>
            </a:r>
          </a:p>
          <a:p>
            <a:r>
              <a:rPr lang="hu-HU" dirty="0" err="1"/>
              <a:t>minZoom</a:t>
            </a:r>
            <a:r>
              <a:rPr lang="hu-HU" dirty="0"/>
              <a:t>, </a:t>
            </a:r>
            <a:r>
              <a:rPr lang="hu-HU" dirty="0" err="1"/>
              <a:t>maxZoom</a:t>
            </a:r>
            <a:endParaRPr lang="hu-HU" dirty="0"/>
          </a:p>
          <a:p>
            <a:pPr lvl="1"/>
            <a:r>
              <a:rPr lang="hu-HU" dirty="0"/>
              <a:t>legkisebb és legnagyobb használható zoom (egész szám)</a:t>
            </a:r>
          </a:p>
          <a:p>
            <a:pPr lvl="1"/>
            <a:r>
              <a:rPr lang="hu-HU" dirty="0"/>
              <a:t>ha nem adjuk meg, az alaptérkép(</a:t>
            </a:r>
            <a:r>
              <a:rPr lang="hu-HU" dirty="0" err="1"/>
              <a:t>ek</a:t>
            </a:r>
            <a:r>
              <a:rPr lang="hu-HU" dirty="0"/>
              <a:t>)</a:t>
            </a:r>
            <a:r>
              <a:rPr lang="hu-HU" dirty="0" err="1"/>
              <a:t>ből</a:t>
            </a:r>
            <a:r>
              <a:rPr lang="hu-HU" dirty="0"/>
              <a:t> olvassa ki</a:t>
            </a:r>
          </a:p>
          <a:p>
            <a:r>
              <a:rPr lang="hu-HU" dirty="0" err="1"/>
              <a:t>maxBounds</a:t>
            </a:r>
            <a:endParaRPr lang="hu-HU" dirty="0"/>
          </a:p>
          <a:p>
            <a:pPr lvl="1"/>
            <a:r>
              <a:rPr lang="hu-HU" dirty="0"/>
              <a:t>ábrázolt tartomány szűkítése</a:t>
            </a:r>
          </a:p>
          <a:p>
            <a:r>
              <a:rPr lang="hu-HU" dirty="0"/>
              <a:t>további beállítási lehetőségek</a:t>
            </a:r>
          </a:p>
          <a:p>
            <a:pPr lvl="1"/>
            <a:r>
              <a:rPr lang="hu-HU" dirty="0"/>
              <a:t>továbblökés tehetetlensége</a:t>
            </a:r>
          </a:p>
          <a:p>
            <a:pPr lvl="1"/>
            <a:r>
              <a:rPr lang="hu-HU" dirty="0"/>
              <a:t>mobilon az érintés hatása</a:t>
            </a:r>
          </a:p>
          <a:p>
            <a:pPr lvl="1"/>
            <a:r>
              <a:rPr lang="hu-HU" dirty="0" err="1"/>
              <a:t>zoomolási</a:t>
            </a:r>
            <a:r>
              <a:rPr lang="hu-HU" dirty="0"/>
              <a:t> és egyéb animációk</a:t>
            </a:r>
            <a:endParaRPr lang="en-US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536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Interaktív </a:t>
            </a:r>
            <a:r>
              <a:rPr lang="hu-HU" dirty="0" err="1"/>
              <a:t>webtérképek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422400"/>
            <a:ext cx="7027349" cy="4754563"/>
          </a:xfrm>
        </p:spPr>
        <p:txBody>
          <a:bodyPr/>
          <a:lstStyle/>
          <a:p>
            <a:r>
              <a:rPr lang="hu-HU" dirty="0"/>
              <a:t>nagyon sok lehetőség</a:t>
            </a:r>
          </a:p>
          <a:p>
            <a:pPr lvl="1"/>
            <a:r>
              <a:rPr lang="hu-HU" dirty="0"/>
              <a:t>sok az ingyenes és nyílt forráskódú</a:t>
            </a:r>
          </a:p>
          <a:p>
            <a:pPr lvl="1"/>
            <a:r>
              <a:rPr lang="hu-HU" dirty="0"/>
              <a:t>némelyik </a:t>
            </a:r>
            <a:r>
              <a:rPr lang="hu-HU" dirty="0" err="1"/>
              <a:t>freemium</a:t>
            </a:r>
            <a:r>
              <a:rPr lang="hu-HU" dirty="0"/>
              <a:t> (bizonyos szolgáltatásokért fizetni kell)</a:t>
            </a:r>
          </a:p>
          <a:p>
            <a:r>
              <a:rPr lang="hu-HU" dirty="0"/>
              <a:t>önálló programok</a:t>
            </a:r>
          </a:p>
          <a:p>
            <a:pPr lvl="1"/>
            <a:r>
              <a:rPr lang="hu-HU" dirty="0" err="1"/>
              <a:t>Google</a:t>
            </a:r>
            <a:r>
              <a:rPr lang="hu-HU" dirty="0"/>
              <a:t> </a:t>
            </a:r>
            <a:r>
              <a:rPr lang="hu-HU" dirty="0" err="1"/>
              <a:t>My</a:t>
            </a:r>
            <a:r>
              <a:rPr lang="hu-HU" dirty="0"/>
              <a:t> </a:t>
            </a:r>
            <a:r>
              <a:rPr lang="hu-HU" dirty="0" err="1"/>
              <a:t>Maps</a:t>
            </a:r>
            <a:endParaRPr lang="hu-HU" dirty="0"/>
          </a:p>
          <a:p>
            <a:pPr lvl="1"/>
            <a:r>
              <a:rPr lang="hu-HU" dirty="0" err="1"/>
              <a:t>MapBox</a:t>
            </a:r>
            <a:r>
              <a:rPr lang="hu-HU" dirty="0"/>
              <a:t> </a:t>
            </a:r>
            <a:r>
              <a:rPr lang="hu-HU" dirty="0" err="1"/>
              <a:t>Studio</a:t>
            </a:r>
            <a:endParaRPr lang="hu-HU" dirty="0"/>
          </a:p>
          <a:p>
            <a:pPr lvl="1"/>
            <a:r>
              <a:rPr lang="hu-HU" dirty="0" err="1"/>
              <a:t>uMap</a:t>
            </a:r>
            <a:endParaRPr lang="hu-HU" dirty="0"/>
          </a:p>
          <a:p>
            <a:pPr lvl="1"/>
            <a:r>
              <a:rPr lang="en-US" dirty="0" err="1"/>
              <a:t>MapTiler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18:32</a:t>
            </a:fld>
            <a:endParaRPr lang="en-US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930" y="3859883"/>
            <a:ext cx="328270" cy="3354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4035" y="2326502"/>
            <a:ext cx="4099045" cy="21705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930" y="3433564"/>
            <a:ext cx="328270" cy="3817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930" y="4237557"/>
            <a:ext cx="328270" cy="3352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930" y="4615028"/>
            <a:ext cx="328270" cy="3312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Kép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4035" y="4600280"/>
            <a:ext cx="4099045" cy="2094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Kép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4035" y="140542"/>
            <a:ext cx="4099045" cy="208275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871334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1. feladat (közös) – térképvászon létrehozása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422400"/>
            <a:ext cx="5204384" cy="4754563"/>
          </a:xfrm>
        </p:spPr>
        <p:txBody>
          <a:bodyPr/>
          <a:lstStyle/>
          <a:p>
            <a:r>
              <a:rPr lang="hu-HU" dirty="0"/>
              <a:t>figyeld meg:</a:t>
            </a:r>
          </a:p>
          <a:p>
            <a:pPr lvl="1"/>
            <a:r>
              <a:rPr lang="hu-HU" dirty="0"/>
              <a:t>külső .</a:t>
            </a:r>
            <a:r>
              <a:rPr lang="hu-HU" dirty="0" err="1"/>
              <a:t>css</a:t>
            </a:r>
            <a:r>
              <a:rPr lang="hu-HU" dirty="0"/>
              <a:t> és .</a:t>
            </a:r>
            <a:r>
              <a:rPr lang="hu-HU" dirty="0" err="1"/>
              <a:t>js-fájlok</a:t>
            </a:r>
            <a:r>
              <a:rPr lang="hu-HU" dirty="0"/>
              <a:t> hivatkozása, sorrendje</a:t>
            </a:r>
          </a:p>
          <a:p>
            <a:pPr lvl="1"/>
            <a:r>
              <a:rPr lang="hu-HU" dirty="0"/>
              <a:t>üres &lt;</a:t>
            </a:r>
            <a:r>
              <a:rPr lang="hu-HU" dirty="0" err="1"/>
              <a:t>div</a:t>
            </a:r>
            <a:r>
              <a:rPr lang="hu-HU" dirty="0"/>
              <a:t>&gt; helye, azonosítója</a:t>
            </a:r>
          </a:p>
          <a:p>
            <a:pPr lvl="1"/>
            <a:r>
              <a:rPr lang="hu-HU" dirty="0"/>
              <a:t>üres &lt;</a:t>
            </a:r>
            <a:r>
              <a:rPr lang="hu-HU" dirty="0" err="1"/>
              <a:t>div</a:t>
            </a:r>
            <a:r>
              <a:rPr lang="hu-HU" dirty="0"/>
              <a:t>&gt; stílusa</a:t>
            </a:r>
          </a:p>
          <a:p>
            <a:pPr lvl="1"/>
            <a:r>
              <a:rPr lang="hu-HU" dirty="0"/>
              <a:t>képvászon beállításai (középpont, zoom, letiltott mozgatás, zoom lépésköze)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hu-HU" dirty="0"/>
          </a:p>
          <a:p>
            <a:endParaRPr lang="hu-HU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18:32</a:t>
            </a:fld>
            <a:endParaRPr lang="en-US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2584" y="1431727"/>
            <a:ext cx="6001778" cy="46515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54793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2. feladat (egyéni) – térképvászon létrehozása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töltsd le a </a:t>
            </a:r>
            <a:r>
              <a:rPr lang="hu-HU" dirty="0" err="1"/>
              <a:t>Leaflet</a:t>
            </a:r>
            <a:r>
              <a:rPr lang="hu-HU" dirty="0"/>
              <a:t> forráskódját és stíluslapját a </a:t>
            </a:r>
            <a:r>
              <a:rPr lang="hu-HU" dirty="0" err="1">
                <a:hlinkClick r:id="rId2"/>
              </a:rPr>
              <a:t>leafletjs.com</a:t>
            </a:r>
            <a:r>
              <a:rPr lang="hu-HU" dirty="0">
                <a:hlinkClick r:id="rId2"/>
              </a:rPr>
              <a:t>/</a:t>
            </a:r>
            <a:r>
              <a:rPr lang="hu-HU" dirty="0" err="1">
                <a:hlinkClick r:id="rId2"/>
              </a:rPr>
              <a:t>download.html</a:t>
            </a:r>
            <a:r>
              <a:rPr lang="hu-HU" dirty="0"/>
              <a:t> oldalról</a:t>
            </a:r>
          </a:p>
          <a:p>
            <a:pPr lvl="1"/>
            <a:r>
              <a:rPr lang="hu-HU" dirty="0"/>
              <a:t>majd csomagold ki</a:t>
            </a:r>
          </a:p>
          <a:p>
            <a:r>
              <a:rPr lang="hu-HU" dirty="0"/>
              <a:t>hozz létre egy weboldalt, amelyben a következőket valósítod meg</a:t>
            </a:r>
          </a:p>
          <a:p>
            <a:pPr lvl="1"/>
            <a:r>
              <a:rPr lang="hu-HU" dirty="0"/>
              <a:t>behivatkozod a kicsomagolt stíluslapot és forráskódot a megfelelő sorrendben</a:t>
            </a:r>
          </a:p>
          <a:p>
            <a:pPr lvl="1"/>
            <a:r>
              <a:rPr lang="hu-HU" dirty="0"/>
              <a:t>létrehozol két szöveges bekezdést, és közöttük a térkép helyőrzőjét (az azonosítója legyen: "</a:t>
            </a:r>
            <a:r>
              <a:rPr lang="hu-HU" dirty="0" err="1"/>
              <a:t>terkep</a:t>
            </a:r>
            <a:r>
              <a:rPr lang="hu-HU" dirty="0"/>
              <a:t>")</a:t>
            </a:r>
          </a:p>
          <a:p>
            <a:pPr lvl="1"/>
            <a:r>
              <a:rPr lang="hu-HU" dirty="0"/>
              <a:t>létrehozol egy képvásznat "</a:t>
            </a:r>
            <a:r>
              <a:rPr lang="hu-HU" dirty="0" err="1"/>
              <a:t>vaszon</a:t>
            </a:r>
            <a:r>
              <a:rPr lang="hu-HU" dirty="0"/>
              <a:t>" változónévvel és</a:t>
            </a:r>
            <a:br>
              <a:rPr lang="hu-HU" dirty="0"/>
            </a:br>
            <a:r>
              <a:rPr lang="hu-HU" dirty="0"/>
              <a:t>hozzáadod az </a:t>
            </a:r>
            <a:r>
              <a:rPr lang="hu-HU" dirty="0" err="1"/>
              <a:t>OpenStreetMap</a:t>
            </a:r>
            <a:r>
              <a:rPr lang="hu-HU" dirty="0"/>
              <a:t> alaptérképet</a:t>
            </a:r>
          </a:p>
          <a:p>
            <a:r>
              <a:rPr lang="hu-HU" dirty="0"/>
              <a:t>képvászon beállításai:</a:t>
            </a:r>
          </a:p>
          <a:p>
            <a:pPr lvl="1"/>
            <a:r>
              <a:rPr lang="hu-HU" dirty="0"/>
              <a:t>középpont: É48°, K20,5°</a:t>
            </a:r>
          </a:p>
          <a:p>
            <a:pPr lvl="1"/>
            <a:r>
              <a:rPr lang="hu-HU" dirty="0"/>
              <a:t>kezdő zoom: 9 (engedélyezett zoomtartomány: 5–12)</a:t>
            </a:r>
          </a:p>
          <a:p>
            <a:pPr lvl="1"/>
            <a:r>
              <a:rPr lang="hu-HU" dirty="0"/>
              <a:t>ne jelenjen meg a +/- gomb a bal felső sarokban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hu-HU" dirty="0"/>
          </a:p>
          <a:p>
            <a:endParaRPr lang="hu-HU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18:32</a:t>
            </a:fld>
            <a:endParaRPr lang="en-US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3560877"/>
            <a:ext cx="4005262" cy="31808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95954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Alaptérképek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 kiválasztott szerver hozzáférést biztosít a részletes alaptérképhez</a:t>
            </a:r>
          </a:p>
          <a:p>
            <a:pPr lvl="1"/>
            <a:r>
              <a:rPr lang="hu-HU" dirty="0"/>
              <a:t>különböző felbontásokban (zoom)</a:t>
            </a:r>
          </a:p>
          <a:p>
            <a:pPr lvl="1"/>
            <a:r>
              <a:rPr lang="hu-HU" dirty="0"/>
              <a:t>kis (jellemzően </a:t>
            </a:r>
            <a:r>
              <a:rPr lang="en-US" dirty="0"/>
              <a:t>256</a:t>
            </a:r>
            <a:r>
              <a:rPr lang="hu-HU" dirty="0"/>
              <a:t>×</a:t>
            </a:r>
            <a:r>
              <a:rPr lang="en-US" dirty="0"/>
              <a:t>256</a:t>
            </a:r>
            <a:r>
              <a:rPr lang="hu-HU" dirty="0"/>
              <a:t> </a:t>
            </a:r>
            <a:r>
              <a:rPr lang="hu-HU" dirty="0" err="1"/>
              <a:t>px</a:t>
            </a:r>
            <a:r>
              <a:rPr lang="hu-HU" dirty="0"/>
              <a:t>) képekre darabolva (csempe/</a:t>
            </a:r>
            <a:r>
              <a:rPr lang="hu-HU" dirty="0" err="1"/>
              <a:t>tile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mindig csak azok a csempék töltődnek be, amik adott felbontásban és </a:t>
            </a:r>
            <a:r>
              <a:rPr lang="hu-HU" dirty="0" err="1"/>
              <a:t>képkivágatban</a:t>
            </a:r>
            <a:r>
              <a:rPr lang="hu-HU" dirty="0"/>
              <a:t> szükségesek</a:t>
            </a:r>
          </a:p>
          <a:p>
            <a:r>
              <a:rPr lang="hu-HU" dirty="0"/>
              <a:t>a szerverre mutató URL egyfajta minta</a:t>
            </a:r>
          </a:p>
          <a:p>
            <a:pPr lvl="1"/>
            <a:r>
              <a:rPr lang="hu-HU" dirty="0"/>
              <a:t>z: zoom</a:t>
            </a:r>
          </a:p>
          <a:p>
            <a:pPr lvl="1"/>
            <a:r>
              <a:rPr lang="hu-HU" dirty="0"/>
              <a:t>x, y: vízszintes és függőleges irányú sorszáma a képnek</a:t>
            </a:r>
          </a:p>
          <a:p>
            <a:pPr lvl="1"/>
            <a:r>
              <a:rPr lang="hu-HU" dirty="0"/>
              <a:t>s: opcionális, nekünk most nem fontos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9246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Alaptérképek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422400"/>
            <a:ext cx="3705555" cy="4754563"/>
          </a:xfrm>
        </p:spPr>
        <p:txBody>
          <a:bodyPr/>
          <a:lstStyle/>
          <a:p>
            <a:r>
              <a:rPr lang="hu-HU" dirty="0"/>
              <a:t>sokféle alaptérkép van</a:t>
            </a:r>
          </a:p>
          <a:p>
            <a:pPr lvl="1"/>
            <a:r>
              <a:rPr lang="hu-HU" dirty="0"/>
              <a:t>némelyiknek külön létrehozó függvénye (is) van</a:t>
            </a:r>
          </a:p>
          <a:p>
            <a:pPr lvl="1"/>
            <a:r>
              <a:rPr lang="hu-HU" dirty="0"/>
              <a:t>pl. </a:t>
            </a:r>
            <a:r>
              <a:rPr lang="en-US" dirty="0" err="1"/>
              <a:t>StamenTileLayer</a:t>
            </a:r>
            <a:r>
              <a:rPr lang="en-US" dirty="0"/>
              <a:t>()</a:t>
            </a:r>
            <a:r>
              <a:rPr lang="hu-HU" dirty="0"/>
              <a:t>, extra .</a:t>
            </a:r>
            <a:r>
              <a:rPr lang="hu-HU" dirty="0" err="1"/>
              <a:t>js</a:t>
            </a:r>
            <a:r>
              <a:rPr lang="hu-HU" dirty="0"/>
              <a:t> betöltendő </a:t>
            </a:r>
          </a:p>
          <a:p>
            <a:r>
              <a:rPr lang="hu-HU" dirty="0" err="1"/>
              <a:t>leaflet-extras.github.io</a:t>
            </a:r>
            <a:r>
              <a:rPr lang="hu-HU" dirty="0"/>
              <a:t>/</a:t>
            </a:r>
            <a:r>
              <a:rPr lang="hu-HU" dirty="0" err="1"/>
              <a:t>leaflet-providers</a:t>
            </a:r>
            <a:r>
              <a:rPr lang="hu-HU" dirty="0"/>
              <a:t>/</a:t>
            </a:r>
            <a:r>
              <a:rPr lang="hu-HU" dirty="0" err="1"/>
              <a:t>preview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18:32</a:t>
            </a:fld>
            <a:endParaRPr lang="en-US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755" y="1519310"/>
            <a:ext cx="7470540" cy="39808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44090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Alaptérképek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tileLayer</a:t>
            </a:r>
            <a:r>
              <a:rPr lang="en-US" dirty="0"/>
              <a:t>(</a:t>
            </a:r>
            <a:r>
              <a:rPr lang="hu-HU" dirty="0"/>
              <a:t>"", {}</a:t>
            </a:r>
            <a:r>
              <a:rPr lang="en-US" dirty="0"/>
              <a:t>)</a:t>
            </a:r>
            <a:endParaRPr lang="hu-HU" dirty="0"/>
          </a:p>
          <a:p>
            <a:pPr lvl="1"/>
            <a:r>
              <a:rPr lang="hu-HU" dirty="0"/>
              <a:t>első paraméter az URL</a:t>
            </a:r>
          </a:p>
          <a:p>
            <a:pPr lvl="1"/>
            <a:r>
              <a:rPr lang="hu-HU" dirty="0"/>
              <a:t>második paraméter (opcionális) a beállítások</a:t>
            </a:r>
          </a:p>
          <a:p>
            <a:pPr lvl="1"/>
            <a:r>
              <a:rPr lang="en-US" dirty="0"/>
              <a:t>OSM, </a:t>
            </a:r>
            <a:r>
              <a:rPr lang="en-US" dirty="0" err="1"/>
              <a:t>Thunderforest</a:t>
            </a:r>
            <a:r>
              <a:rPr lang="hu-HU" dirty="0"/>
              <a:t>, </a:t>
            </a:r>
            <a:r>
              <a:rPr lang="hu-HU" dirty="0" err="1"/>
              <a:t>Stamen</a:t>
            </a:r>
            <a:r>
              <a:rPr lang="hu-HU" dirty="0"/>
              <a:t> stb.</a:t>
            </a:r>
          </a:p>
          <a:p>
            <a:pPr lvl="1"/>
            <a:r>
              <a:rPr lang="en-US" dirty="0"/>
              <a:t>wiki.openstreetmap.org/wiki/</a:t>
            </a:r>
            <a:r>
              <a:rPr lang="en-US" dirty="0" err="1"/>
              <a:t>Raster_tile_providers</a:t>
            </a:r>
            <a:endParaRPr lang="hu-HU" dirty="0"/>
          </a:p>
          <a:p>
            <a:r>
              <a:rPr lang="en-US" dirty="0" err="1"/>
              <a:t>tileLayer.wms</a:t>
            </a:r>
            <a:r>
              <a:rPr lang="en-US" dirty="0"/>
              <a:t>(</a:t>
            </a:r>
            <a:r>
              <a:rPr lang="hu-HU" dirty="0"/>
              <a:t>"", {}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WMS</a:t>
            </a:r>
            <a:r>
              <a:rPr lang="hu-HU" dirty="0" err="1"/>
              <a:t>-szolgáltatás</a:t>
            </a:r>
            <a:r>
              <a:rPr lang="hu-HU" dirty="0"/>
              <a:t> (Web Map Service)</a:t>
            </a:r>
          </a:p>
          <a:p>
            <a:pPr lvl="1"/>
            <a:r>
              <a:rPr lang="hu-HU" dirty="0"/>
              <a:t>jövő órán létrehozunk ilyet</a:t>
            </a:r>
          </a:p>
          <a:p>
            <a:pPr lvl="1"/>
            <a:r>
              <a:rPr lang="hu-HU" dirty="0"/>
              <a:t>általában többrétegű</a:t>
            </a:r>
          </a:p>
          <a:p>
            <a:pPr lvl="1"/>
            <a:r>
              <a:rPr lang="hu-HU" dirty="0"/>
              <a:t>a beállítások között szerepel a "</a:t>
            </a:r>
            <a:r>
              <a:rPr lang="hu-HU" dirty="0" err="1"/>
              <a:t>layers</a:t>
            </a:r>
            <a:r>
              <a:rPr lang="hu-HU" dirty="0"/>
              <a:t>" (melyik rétegeket jelenítse meg) – szövegként</a:t>
            </a:r>
          </a:p>
          <a:p>
            <a:pPr lvl="2"/>
            <a:r>
              <a:rPr lang="en-US" dirty="0" err="1">
                <a:solidFill>
                  <a:srgbClr val="7A3E9D"/>
                </a:solidFill>
                <a:latin typeface="Courier New" panose="02070309020205020404" pitchFamily="49" charset="0"/>
              </a:rPr>
              <a:t>L</a:t>
            </a:r>
            <a:r>
              <a:rPr lang="en-US" dirty="0" err="1">
                <a:solidFill>
                  <a:srgbClr val="777777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7A3E9D"/>
                </a:solidFill>
                <a:latin typeface="Courier New" panose="02070309020205020404" pitchFamily="49" charset="0"/>
              </a:rPr>
              <a:t>tileLayer</a:t>
            </a:r>
            <a:r>
              <a:rPr lang="en-US" dirty="0" err="1">
                <a:solidFill>
                  <a:srgbClr val="777777"/>
                </a:solidFill>
                <a:latin typeface="Courier New" panose="02070309020205020404" pitchFamily="49" charset="0"/>
              </a:rPr>
              <a:t>.</a:t>
            </a:r>
            <a:r>
              <a:rPr lang="en-US" b="1" dirty="0" err="1">
                <a:solidFill>
                  <a:srgbClr val="AA3731"/>
                </a:solidFill>
                <a:latin typeface="Courier New" panose="02070309020205020404" pitchFamily="49" charset="0"/>
              </a:rPr>
              <a:t>wms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"</a:t>
            </a:r>
            <a:r>
              <a:rPr lang="en-US" dirty="0">
                <a:solidFill>
                  <a:srgbClr val="448C27"/>
                </a:solidFill>
                <a:latin typeface="Courier New" panose="02070309020205020404" pitchFamily="49" charset="0"/>
              </a:rPr>
              <a:t>https://map.mbfsz.gov.hu/</a:t>
            </a:r>
            <a:r>
              <a:rPr lang="en-US" dirty="0" err="1">
                <a:solidFill>
                  <a:srgbClr val="448C27"/>
                </a:solidFill>
                <a:latin typeface="Courier New" panose="02070309020205020404" pitchFamily="49" charset="0"/>
              </a:rPr>
              <a:t>arcgis</a:t>
            </a:r>
            <a:r>
              <a:rPr lang="en-US" dirty="0">
                <a:solidFill>
                  <a:srgbClr val="448C27"/>
                </a:solidFill>
                <a:latin typeface="Courier New" panose="02070309020205020404" pitchFamily="49" charset="0"/>
              </a:rPr>
              <a:t>/services/atlasz200/atlasz200/</a:t>
            </a:r>
            <a:r>
              <a:rPr lang="en-US" dirty="0" err="1">
                <a:solidFill>
                  <a:srgbClr val="448C27"/>
                </a:solidFill>
                <a:latin typeface="Courier New" panose="02070309020205020404" pitchFamily="49" charset="0"/>
              </a:rPr>
              <a:t>MapServer</a:t>
            </a:r>
            <a:r>
              <a:rPr lang="en-US" dirty="0">
                <a:solidFill>
                  <a:srgbClr val="448C27"/>
                </a:solidFill>
                <a:latin typeface="Courier New" panose="02070309020205020404" pitchFamily="49" charset="0"/>
              </a:rPr>
              <a:t>/</a:t>
            </a:r>
            <a:r>
              <a:rPr lang="en-US" dirty="0" err="1">
                <a:solidFill>
                  <a:srgbClr val="448C27"/>
                </a:solidFill>
                <a:latin typeface="Courier New" panose="02070309020205020404" pitchFamily="49" charset="0"/>
              </a:rPr>
              <a:t>WMSServer</a:t>
            </a:r>
            <a:r>
              <a:rPr lang="en-US" dirty="0">
                <a:solidFill>
                  <a:srgbClr val="448C27"/>
                </a:solidFill>
                <a:latin typeface="Courier New" panose="02070309020205020404" pitchFamily="49" charset="0"/>
              </a:rPr>
              <a:t>?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",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 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{</a:t>
            </a:r>
            <a:r>
              <a:rPr lang="en-US" dirty="0">
                <a:solidFill>
                  <a:srgbClr val="7A3E9D"/>
                </a:solidFill>
                <a:latin typeface="Courier New" panose="02070309020205020404" pitchFamily="49" charset="0"/>
              </a:rPr>
              <a:t>layers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 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"</a:t>
            </a:r>
            <a:r>
              <a:rPr lang="en-US" dirty="0">
                <a:solidFill>
                  <a:srgbClr val="448C27"/>
                </a:solidFill>
                <a:latin typeface="Courier New" panose="02070309020205020404" pitchFamily="49" charset="0"/>
              </a:rPr>
              <a:t>1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"}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.</a:t>
            </a:r>
            <a:r>
              <a:rPr lang="en-US" b="1" dirty="0" err="1">
                <a:solidFill>
                  <a:srgbClr val="AA3731"/>
                </a:solidFill>
                <a:latin typeface="Courier New" panose="02070309020205020404" pitchFamily="49" charset="0"/>
              </a:rPr>
              <a:t>addTo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7A3E9D"/>
                </a:solidFill>
                <a:latin typeface="Courier New" panose="02070309020205020404" pitchFamily="49" charset="0"/>
              </a:rPr>
              <a:t>terkep2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;</a:t>
            </a:r>
            <a:endParaRPr lang="en-US" dirty="0">
              <a:solidFill>
                <a:srgbClr val="333333"/>
              </a:solidFill>
              <a:latin typeface="Courier New" panose="02070309020205020404" pitchFamily="49" charset="0"/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18:32</a:t>
            </a:fld>
            <a:endParaRPr lang="en-US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499194" y="110672"/>
            <a:ext cx="586682" cy="66310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6350" y="1422400"/>
            <a:ext cx="3727450" cy="19230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960125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Geometriák hozzáadása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geometriák létrehozása:</a:t>
            </a:r>
          </a:p>
          <a:p>
            <a:pPr lvl="1"/>
            <a:r>
              <a:rPr lang="hu-HU" dirty="0" err="1"/>
              <a:t>L.marker</a:t>
            </a:r>
            <a:r>
              <a:rPr lang="hu-HU" dirty="0"/>
              <a:t>(): pont</a:t>
            </a:r>
          </a:p>
          <a:p>
            <a:pPr lvl="1"/>
            <a:r>
              <a:rPr lang="hu-HU" dirty="0" err="1"/>
              <a:t>L.polyline</a:t>
            </a:r>
            <a:r>
              <a:rPr lang="hu-HU" dirty="0"/>
              <a:t>(), </a:t>
            </a:r>
            <a:r>
              <a:rPr lang="hu-HU" dirty="0" err="1"/>
              <a:t>L.multiPolyline</a:t>
            </a:r>
            <a:r>
              <a:rPr lang="hu-HU" dirty="0"/>
              <a:t>(): vonal(gyűjtemény)</a:t>
            </a:r>
          </a:p>
          <a:p>
            <a:pPr lvl="1"/>
            <a:r>
              <a:rPr lang="hu-HU" dirty="0" err="1"/>
              <a:t>L.polygon</a:t>
            </a:r>
            <a:r>
              <a:rPr lang="hu-HU" dirty="0"/>
              <a:t>(), </a:t>
            </a:r>
            <a:r>
              <a:rPr lang="hu-HU" dirty="0" err="1"/>
              <a:t>L.multiPolygon</a:t>
            </a:r>
            <a:r>
              <a:rPr lang="hu-HU" dirty="0"/>
              <a:t>(): poligon(gyűjtemény)</a:t>
            </a:r>
          </a:p>
          <a:p>
            <a:pPr lvl="1"/>
            <a:r>
              <a:rPr lang="hu-HU" dirty="0" err="1"/>
              <a:t>L.rectangle</a:t>
            </a:r>
            <a:r>
              <a:rPr lang="hu-HU" dirty="0"/>
              <a:t>(): téglalap (bal fölső és jobb alsó</a:t>
            </a:r>
            <a:br>
              <a:rPr lang="hu-HU" dirty="0"/>
            </a:br>
            <a:r>
              <a:rPr lang="hu-HU" dirty="0"/>
              <a:t>sarokponttal megadva)</a:t>
            </a:r>
          </a:p>
          <a:p>
            <a:pPr lvl="1"/>
            <a:r>
              <a:rPr lang="hu-HU" dirty="0" err="1"/>
              <a:t>L.circle</a:t>
            </a:r>
            <a:r>
              <a:rPr lang="hu-HU" dirty="0"/>
              <a:t>(): kör (középponttal megadva)</a:t>
            </a:r>
          </a:p>
          <a:p>
            <a:r>
              <a:rPr lang="hu-HU" dirty="0"/>
              <a:t>geometriák hozzáadása</a:t>
            </a:r>
          </a:p>
          <a:p>
            <a:pPr lvl="1"/>
            <a:r>
              <a:rPr lang="hu-HU" dirty="0"/>
              <a:t>.</a:t>
            </a:r>
            <a:r>
              <a:rPr lang="hu-HU" dirty="0" err="1"/>
              <a:t>addTo</a:t>
            </a:r>
            <a:r>
              <a:rPr lang="hu-HU" dirty="0"/>
              <a:t>(vászon)</a:t>
            </a:r>
          </a:p>
          <a:p>
            <a:pPr lvl="2"/>
            <a:endParaRPr lang="hu-HU" dirty="0">
              <a:solidFill>
                <a:srgbClr val="7A3E9D"/>
              </a:solidFill>
              <a:latin typeface="Courier New" panose="02070309020205020404" pitchFamily="49" charset="0"/>
            </a:endParaRPr>
          </a:p>
          <a:p>
            <a:pPr lvl="2"/>
            <a:r>
              <a:rPr lang="en-US" dirty="0" err="1">
                <a:solidFill>
                  <a:srgbClr val="7A3E9D"/>
                </a:solidFill>
                <a:latin typeface="Courier New" panose="02070309020205020404" pitchFamily="49" charset="0"/>
              </a:rPr>
              <a:t>L</a:t>
            </a:r>
            <a:r>
              <a:rPr lang="en-US" dirty="0" err="1">
                <a:solidFill>
                  <a:srgbClr val="777777"/>
                </a:solidFill>
                <a:latin typeface="Courier New" panose="02070309020205020404" pitchFamily="49" charset="0"/>
              </a:rPr>
              <a:t>.</a:t>
            </a:r>
            <a:r>
              <a:rPr lang="en-US" b="1" dirty="0" err="1">
                <a:solidFill>
                  <a:srgbClr val="AA3731"/>
                </a:solidFill>
                <a:latin typeface="Courier New" panose="02070309020205020404" pitchFamily="49" charset="0"/>
              </a:rPr>
              <a:t>marker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([</a:t>
            </a:r>
            <a:r>
              <a:rPr lang="en-US" dirty="0">
                <a:solidFill>
                  <a:srgbClr val="9C5D27"/>
                </a:solidFill>
                <a:latin typeface="Courier New" panose="02070309020205020404" pitchFamily="49" charset="0"/>
              </a:rPr>
              <a:t>48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9C5D27"/>
                </a:solidFill>
                <a:latin typeface="Courier New" panose="02070309020205020404" pitchFamily="49" charset="0"/>
              </a:rPr>
              <a:t>20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])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.</a:t>
            </a:r>
            <a:r>
              <a:rPr lang="en-US" b="1" dirty="0" err="1">
                <a:solidFill>
                  <a:srgbClr val="AA3731"/>
                </a:solidFill>
                <a:latin typeface="Courier New" panose="02070309020205020404" pitchFamily="49" charset="0"/>
              </a:rPr>
              <a:t>addTo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7A3E9D"/>
                </a:solidFill>
                <a:latin typeface="Courier New" panose="02070309020205020404" pitchFamily="49" charset="0"/>
              </a:rPr>
              <a:t>terkep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;</a:t>
            </a:r>
            <a:endParaRPr lang="en-US" dirty="0">
              <a:solidFill>
                <a:srgbClr val="333333"/>
              </a:solidFill>
              <a:latin typeface="Courier New" panose="02070309020205020404" pitchFamily="49" charset="0"/>
            </a:endParaRPr>
          </a:p>
          <a:p>
            <a:pPr lvl="2"/>
            <a:r>
              <a:rPr lang="en-US" dirty="0" err="1">
                <a:solidFill>
                  <a:srgbClr val="7A3E9D"/>
                </a:solidFill>
                <a:latin typeface="Courier New" panose="02070309020205020404" pitchFamily="49" charset="0"/>
              </a:rPr>
              <a:t>L</a:t>
            </a:r>
            <a:r>
              <a:rPr lang="en-US" dirty="0" err="1">
                <a:solidFill>
                  <a:srgbClr val="777777"/>
                </a:solidFill>
                <a:latin typeface="Courier New" panose="02070309020205020404" pitchFamily="49" charset="0"/>
              </a:rPr>
              <a:t>.</a:t>
            </a:r>
            <a:r>
              <a:rPr lang="en-US" b="1" dirty="0" err="1">
                <a:solidFill>
                  <a:srgbClr val="AA3731"/>
                </a:solidFill>
                <a:latin typeface="Courier New" panose="02070309020205020404" pitchFamily="49" charset="0"/>
              </a:rPr>
              <a:t>polyline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([[</a:t>
            </a:r>
            <a:r>
              <a:rPr lang="en-US" dirty="0">
                <a:solidFill>
                  <a:srgbClr val="9C5D27"/>
                </a:solidFill>
                <a:latin typeface="Courier New" panose="02070309020205020404" pitchFamily="49" charset="0"/>
              </a:rPr>
              <a:t>47.5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 </a:t>
            </a:r>
            <a:r>
              <a:rPr lang="en-US" dirty="0">
                <a:solidFill>
                  <a:srgbClr val="9C5D27"/>
                </a:solidFill>
                <a:latin typeface="Courier New" panose="02070309020205020404" pitchFamily="49" charset="0"/>
              </a:rPr>
              <a:t>18.8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]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 [</a:t>
            </a:r>
            <a:r>
              <a:rPr lang="en-US" dirty="0">
                <a:solidFill>
                  <a:srgbClr val="9C5D27"/>
                </a:solidFill>
                <a:latin typeface="Courier New" panose="02070309020205020404" pitchFamily="49" charset="0"/>
              </a:rPr>
              <a:t>47.6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 </a:t>
            </a:r>
            <a:r>
              <a:rPr lang="en-US" dirty="0">
                <a:solidFill>
                  <a:srgbClr val="9C5D27"/>
                </a:solidFill>
                <a:latin typeface="Courier New" panose="02070309020205020404" pitchFamily="49" charset="0"/>
              </a:rPr>
              <a:t>18.9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]])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.</a:t>
            </a:r>
            <a:r>
              <a:rPr lang="en-US" b="1" dirty="0" err="1">
                <a:solidFill>
                  <a:srgbClr val="AA3731"/>
                </a:solidFill>
                <a:latin typeface="Courier New" panose="02070309020205020404" pitchFamily="49" charset="0"/>
              </a:rPr>
              <a:t>addTo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7A3E9D"/>
                </a:solidFill>
                <a:latin typeface="Courier New" panose="02070309020205020404" pitchFamily="49" charset="0"/>
              </a:rPr>
              <a:t>terkep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;</a:t>
            </a:r>
            <a:endParaRPr lang="en-US" dirty="0">
              <a:solidFill>
                <a:srgbClr val="333333"/>
              </a:solidFill>
              <a:latin typeface="Courier New" panose="02070309020205020404" pitchFamily="49" charset="0"/>
            </a:endParaRPr>
          </a:p>
          <a:p>
            <a:pPr lvl="2"/>
            <a:r>
              <a:rPr lang="en-US" dirty="0" err="1">
                <a:solidFill>
                  <a:srgbClr val="7A3E9D"/>
                </a:solidFill>
                <a:latin typeface="Courier New" panose="02070309020205020404" pitchFamily="49" charset="0"/>
              </a:rPr>
              <a:t>L</a:t>
            </a:r>
            <a:r>
              <a:rPr lang="en-US" dirty="0" err="1">
                <a:solidFill>
                  <a:srgbClr val="777777"/>
                </a:solidFill>
                <a:latin typeface="Courier New" panose="02070309020205020404" pitchFamily="49" charset="0"/>
              </a:rPr>
              <a:t>.</a:t>
            </a:r>
            <a:r>
              <a:rPr lang="en-US" b="1" dirty="0" err="1">
                <a:solidFill>
                  <a:srgbClr val="AA3731"/>
                </a:solidFill>
                <a:latin typeface="Courier New" panose="02070309020205020404" pitchFamily="49" charset="0"/>
              </a:rPr>
              <a:t>rectangle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([[</a:t>
            </a:r>
            <a:r>
              <a:rPr lang="en-US" dirty="0">
                <a:solidFill>
                  <a:srgbClr val="9C5D27"/>
                </a:solidFill>
                <a:latin typeface="Courier New" panose="02070309020205020404" pitchFamily="49" charset="0"/>
              </a:rPr>
              <a:t>47.6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 </a:t>
            </a:r>
            <a:r>
              <a:rPr lang="en-US" dirty="0">
                <a:solidFill>
                  <a:srgbClr val="9C5D27"/>
                </a:solidFill>
                <a:latin typeface="Courier New" panose="02070309020205020404" pitchFamily="49" charset="0"/>
              </a:rPr>
              <a:t>18.8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]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 [</a:t>
            </a:r>
            <a:r>
              <a:rPr lang="en-US" dirty="0">
                <a:solidFill>
                  <a:srgbClr val="9C5D27"/>
                </a:solidFill>
                <a:latin typeface="Courier New" panose="02070309020205020404" pitchFamily="49" charset="0"/>
              </a:rPr>
              <a:t>47.5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 </a:t>
            </a:r>
            <a:r>
              <a:rPr lang="en-US" dirty="0">
                <a:solidFill>
                  <a:srgbClr val="9C5D27"/>
                </a:solidFill>
                <a:latin typeface="Courier New" panose="02070309020205020404" pitchFamily="49" charset="0"/>
              </a:rPr>
              <a:t>18.9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]])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.</a:t>
            </a:r>
            <a:r>
              <a:rPr lang="en-US" b="1" dirty="0" err="1">
                <a:solidFill>
                  <a:srgbClr val="AA3731"/>
                </a:solidFill>
                <a:latin typeface="Courier New" panose="02070309020205020404" pitchFamily="49" charset="0"/>
              </a:rPr>
              <a:t>addTo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7A3E9D"/>
                </a:solidFill>
                <a:latin typeface="Courier New" panose="02070309020205020404" pitchFamily="49" charset="0"/>
              </a:rPr>
              <a:t>terkep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;</a:t>
            </a:r>
            <a:endParaRPr lang="en-US" dirty="0">
              <a:solidFill>
                <a:srgbClr val="333333"/>
              </a:solidFill>
              <a:latin typeface="Courier New" panose="02070309020205020404" pitchFamily="49" charset="0"/>
            </a:endParaRPr>
          </a:p>
          <a:p>
            <a:endParaRPr lang="en-US" dirty="0"/>
          </a:p>
          <a:p>
            <a:pPr lvl="2"/>
            <a:endParaRPr lang="hu-HU" dirty="0"/>
          </a:p>
          <a:p>
            <a:r>
              <a:rPr lang="hu-HU" dirty="0"/>
              <a:t>		</a:t>
            </a:r>
            <a:endParaRPr lang="en-US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18:32</a:t>
            </a:fld>
            <a:endParaRPr lang="en-US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1049" y="1422400"/>
            <a:ext cx="4735851" cy="3479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615848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Geometriák hozzáadása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mindenféle tulajdonságuk beállítható</a:t>
            </a:r>
          </a:p>
          <a:p>
            <a:pPr lvl="1"/>
            <a:r>
              <a:rPr lang="hu-HU" dirty="0" err="1"/>
              <a:t>color</a:t>
            </a:r>
            <a:r>
              <a:rPr lang="hu-HU" dirty="0"/>
              <a:t> (szín, körvonalszín) – szöveg</a:t>
            </a:r>
          </a:p>
          <a:p>
            <a:pPr lvl="1"/>
            <a:r>
              <a:rPr lang="hu-HU" dirty="0" err="1"/>
              <a:t>fillColor</a:t>
            </a:r>
            <a:r>
              <a:rPr lang="hu-HU" dirty="0"/>
              <a:t> (</a:t>
            </a:r>
            <a:r>
              <a:rPr lang="hu-HU" dirty="0" err="1"/>
              <a:t>kitöltőszín</a:t>
            </a:r>
            <a:r>
              <a:rPr lang="hu-HU" dirty="0"/>
              <a:t>) – szöveg</a:t>
            </a:r>
          </a:p>
          <a:p>
            <a:pPr lvl="1"/>
            <a:r>
              <a:rPr lang="hu-HU"/>
              <a:t>weight </a:t>
            </a:r>
            <a:r>
              <a:rPr lang="hu-HU" dirty="0"/>
              <a:t>(vonalvastagság) – szám</a:t>
            </a:r>
          </a:p>
          <a:p>
            <a:pPr lvl="1"/>
            <a:r>
              <a:rPr lang="en-US" dirty="0" err="1"/>
              <a:t>draggable</a:t>
            </a:r>
            <a:r>
              <a:rPr lang="hu-HU" dirty="0"/>
              <a:t> (mozgathatóság) – logikai</a:t>
            </a:r>
            <a:endParaRPr lang="en-US" dirty="0"/>
          </a:p>
          <a:p>
            <a:pPr lvl="1"/>
            <a:r>
              <a:rPr lang="hu-HU" dirty="0" err="1"/>
              <a:t>title</a:t>
            </a:r>
            <a:r>
              <a:rPr lang="hu-HU" dirty="0"/>
              <a:t> (cím) – szöveg</a:t>
            </a:r>
          </a:p>
          <a:p>
            <a:pPr lvl="1"/>
            <a:r>
              <a:rPr lang="hu-HU" dirty="0" err="1"/>
              <a:t>radius</a:t>
            </a:r>
            <a:r>
              <a:rPr lang="hu-HU" dirty="0"/>
              <a:t> (sugár a kör esetén) – szám (méterben)</a:t>
            </a:r>
          </a:p>
          <a:p>
            <a:pPr lvl="1"/>
            <a:r>
              <a:rPr lang="hu-HU" dirty="0"/>
              <a:t>továbbá: ikon, áttetszőség, információs felhő</a:t>
            </a:r>
          </a:p>
          <a:p>
            <a:endParaRPr lang="hu-HU" dirty="0"/>
          </a:p>
          <a:p>
            <a:pPr lvl="2"/>
            <a:r>
              <a:rPr lang="en-US" dirty="0" err="1">
                <a:solidFill>
                  <a:srgbClr val="7A3E9D"/>
                </a:solidFill>
                <a:latin typeface="Courier New" panose="02070309020205020404" pitchFamily="49" charset="0"/>
              </a:rPr>
              <a:t>L</a:t>
            </a:r>
            <a:r>
              <a:rPr lang="en-US" dirty="0" err="1">
                <a:solidFill>
                  <a:srgbClr val="777777"/>
                </a:solidFill>
                <a:latin typeface="Courier New" panose="02070309020205020404" pitchFamily="49" charset="0"/>
              </a:rPr>
              <a:t>.</a:t>
            </a:r>
            <a:r>
              <a:rPr lang="en-US" b="1" dirty="0" err="1">
                <a:solidFill>
                  <a:srgbClr val="AA3731"/>
                </a:solidFill>
                <a:latin typeface="Courier New" panose="02070309020205020404" pitchFamily="49" charset="0"/>
              </a:rPr>
              <a:t>marker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([</a:t>
            </a:r>
            <a:r>
              <a:rPr lang="en-US" dirty="0">
                <a:solidFill>
                  <a:srgbClr val="9C5D27"/>
                </a:solidFill>
                <a:latin typeface="Courier New" panose="02070309020205020404" pitchFamily="49" charset="0"/>
              </a:rPr>
              <a:t>47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 </a:t>
            </a:r>
            <a:r>
              <a:rPr lang="en-US" dirty="0">
                <a:solidFill>
                  <a:srgbClr val="9C5D27"/>
                </a:solidFill>
                <a:latin typeface="Courier New" panose="02070309020205020404" pitchFamily="49" charset="0"/>
              </a:rPr>
              <a:t>18.5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]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 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{</a:t>
            </a:r>
            <a:r>
              <a:rPr lang="en-US" dirty="0">
                <a:solidFill>
                  <a:srgbClr val="7A3E9D"/>
                </a:solidFill>
                <a:latin typeface="Courier New" panose="02070309020205020404" pitchFamily="49" charset="0"/>
              </a:rPr>
              <a:t>title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 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"</a:t>
            </a:r>
            <a:r>
              <a:rPr lang="en-US" dirty="0" err="1">
                <a:solidFill>
                  <a:srgbClr val="448C27"/>
                </a:solidFill>
                <a:latin typeface="Courier New" panose="02070309020205020404" pitchFamily="49" charset="0"/>
              </a:rPr>
              <a:t>hegycsúcs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",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 </a:t>
            </a:r>
            <a:r>
              <a:rPr lang="en-US" dirty="0" err="1">
                <a:solidFill>
                  <a:srgbClr val="7A3E9D"/>
                </a:solidFill>
                <a:latin typeface="Courier New" panose="02070309020205020404" pitchFamily="49" charset="0"/>
              </a:rPr>
              <a:t>draggable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 </a:t>
            </a:r>
            <a:r>
              <a:rPr lang="en-US" dirty="0">
                <a:solidFill>
                  <a:srgbClr val="9C5D27"/>
                </a:solidFill>
                <a:latin typeface="Courier New" panose="02070309020205020404" pitchFamily="49" charset="0"/>
              </a:rPr>
              <a:t>true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 </a:t>
            </a:r>
            <a:r>
              <a:rPr lang="en-US" dirty="0">
                <a:solidFill>
                  <a:srgbClr val="7A3E9D"/>
                </a:solidFill>
                <a:latin typeface="Courier New" panose="02070309020205020404" pitchFamily="49" charset="0"/>
              </a:rPr>
              <a:t>color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 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"</a:t>
            </a:r>
            <a:r>
              <a:rPr lang="en-US" dirty="0">
                <a:solidFill>
                  <a:srgbClr val="448C27"/>
                </a:solidFill>
                <a:latin typeface="Courier New" panose="02070309020205020404" pitchFamily="49" charset="0"/>
              </a:rPr>
              <a:t>green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"</a:t>
            </a:r>
            <a:endParaRPr lang="en-US" dirty="0">
              <a:solidFill>
                <a:srgbClr val="333333"/>
              </a:solidFill>
              <a:latin typeface="Courier New" panose="02070309020205020404" pitchFamily="49" charset="0"/>
            </a:endParaRPr>
          </a:p>
          <a:p>
            <a:pPr lvl="2"/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}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.</a:t>
            </a:r>
            <a:r>
              <a:rPr lang="en-US" b="1" dirty="0" err="1">
                <a:solidFill>
                  <a:srgbClr val="AA3731"/>
                </a:solidFill>
                <a:latin typeface="Courier New" panose="02070309020205020404" pitchFamily="49" charset="0"/>
              </a:rPr>
              <a:t>addTo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7A3E9D"/>
                </a:solidFill>
                <a:latin typeface="Courier New" panose="02070309020205020404" pitchFamily="49" charset="0"/>
              </a:rPr>
              <a:t>terkep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;</a:t>
            </a:r>
            <a:endParaRPr lang="en-US" dirty="0">
              <a:solidFill>
                <a:srgbClr val="333333"/>
              </a:solidFill>
              <a:latin typeface="Courier New" panose="02070309020205020404" pitchFamily="49" charset="0"/>
            </a:endParaRPr>
          </a:p>
          <a:p>
            <a:pPr lvl="2"/>
            <a:r>
              <a:rPr lang="en-US" dirty="0" err="1">
                <a:solidFill>
                  <a:srgbClr val="7A3E9D"/>
                </a:solidFill>
                <a:latin typeface="Courier New" panose="02070309020205020404" pitchFamily="49" charset="0"/>
              </a:rPr>
              <a:t>L</a:t>
            </a:r>
            <a:r>
              <a:rPr lang="en-US" dirty="0" err="1">
                <a:solidFill>
                  <a:srgbClr val="777777"/>
                </a:solidFill>
                <a:latin typeface="Courier New" panose="02070309020205020404" pitchFamily="49" charset="0"/>
              </a:rPr>
              <a:t>.</a:t>
            </a:r>
            <a:r>
              <a:rPr lang="en-US" b="1" dirty="0" err="1">
                <a:solidFill>
                  <a:srgbClr val="AA3731"/>
                </a:solidFill>
                <a:latin typeface="Courier New" panose="02070309020205020404" pitchFamily="49" charset="0"/>
              </a:rPr>
              <a:t>circle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([</a:t>
            </a:r>
            <a:r>
              <a:rPr lang="en-US" dirty="0">
                <a:solidFill>
                  <a:srgbClr val="9C5D27"/>
                </a:solidFill>
                <a:latin typeface="Courier New" panose="02070309020205020404" pitchFamily="49" charset="0"/>
              </a:rPr>
              <a:t>47.5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 </a:t>
            </a:r>
            <a:r>
              <a:rPr lang="en-US" dirty="0">
                <a:solidFill>
                  <a:srgbClr val="9C5D27"/>
                </a:solidFill>
                <a:latin typeface="Courier New" panose="02070309020205020404" pitchFamily="49" charset="0"/>
              </a:rPr>
              <a:t>18.8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]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 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{</a:t>
            </a:r>
            <a:r>
              <a:rPr lang="en-US" dirty="0">
                <a:solidFill>
                  <a:srgbClr val="7A3E9D"/>
                </a:solidFill>
                <a:latin typeface="Courier New" panose="02070309020205020404" pitchFamily="49" charset="0"/>
              </a:rPr>
              <a:t>radius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 </a:t>
            </a:r>
            <a:r>
              <a:rPr lang="en-US" dirty="0">
                <a:solidFill>
                  <a:srgbClr val="9C5D27"/>
                </a:solidFill>
                <a:latin typeface="Courier New" panose="02070309020205020404" pitchFamily="49" charset="0"/>
              </a:rPr>
              <a:t>2000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 </a:t>
            </a:r>
            <a:r>
              <a:rPr lang="en-US" dirty="0">
                <a:solidFill>
                  <a:srgbClr val="7A3E9D"/>
                </a:solidFill>
                <a:latin typeface="Courier New" panose="02070309020205020404" pitchFamily="49" charset="0"/>
              </a:rPr>
              <a:t>title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 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"</a:t>
            </a:r>
            <a:r>
              <a:rPr lang="en-US" dirty="0">
                <a:solidFill>
                  <a:srgbClr val="448C27"/>
                </a:solidFill>
                <a:latin typeface="Courier New" panose="02070309020205020404" pitchFamily="49" charset="0"/>
              </a:rPr>
              <a:t>kör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",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 </a:t>
            </a:r>
            <a:r>
              <a:rPr lang="en-US" dirty="0">
                <a:solidFill>
                  <a:srgbClr val="7A3E9D"/>
                </a:solidFill>
                <a:latin typeface="Courier New" panose="02070309020205020404" pitchFamily="49" charset="0"/>
              </a:rPr>
              <a:t>color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 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"</a:t>
            </a:r>
            <a:r>
              <a:rPr lang="en-US" dirty="0">
                <a:solidFill>
                  <a:srgbClr val="448C27"/>
                </a:solidFill>
                <a:latin typeface="Courier New" panose="02070309020205020404" pitchFamily="49" charset="0"/>
              </a:rPr>
              <a:t>red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"}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.</a:t>
            </a:r>
            <a:r>
              <a:rPr lang="en-US" b="1" dirty="0" err="1">
                <a:solidFill>
                  <a:srgbClr val="AA3731"/>
                </a:solidFill>
                <a:latin typeface="Courier New" panose="02070309020205020404" pitchFamily="49" charset="0"/>
              </a:rPr>
              <a:t>addTo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7A3E9D"/>
                </a:solidFill>
                <a:latin typeface="Courier New" panose="02070309020205020404" pitchFamily="49" charset="0"/>
              </a:rPr>
              <a:t>terkep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;</a:t>
            </a:r>
            <a:endParaRPr lang="en-US" dirty="0">
              <a:solidFill>
                <a:srgbClr val="333333"/>
              </a:solidFill>
              <a:latin typeface="Courier New" panose="02070309020205020404" pitchFamily="49" charset="0"/>
            </a:endParaRPr>
          </a:p>
          <a:p>
            <a:pPr lvl="2"/>
            <a:endParaRPr lang="en-US" dirty="0"/>
          </a:p>
          <a:p>
            <a:pPr lvl="2"/>
            <a:r>
              <a:rPr lang="hu-HU" dirty="0"/>
              <a:t>			</a:t>
            </a:r>
            <a:endParaRPr lang="en-US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18:32</a:t>
            </a:fld>
            <a:endParaRPr lang="en-US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79"/>
          <a:stretch/>
        </p:blipFill>
        <p:spPr>
          <a:xfrm>
            <a:off x="7073900" y="1518401"/>
            <a:ext cx="4851400" cy="29901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06703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G</a:t>
            </a:r>
            <a:r>
              <a:rPr lang="en-US" dirty="0" err="1"/>
              <a:t>eometriák</a:t>
            </a:r>
            <a:r>
              <a:rPr lang="en-US" dirty="0"/>
              <a:t> </a:t>
            </a:r>
            <a:r>
              <a:rPr lang="en-US" dirty="0" err="1"/>
              <a:t>egyesítése</a:t>
            </a:r>
            <a:r>
              <a:rPr lang="en-US" dirty="0"/>
              <a:t> </a:t>
            </a:r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rétegbe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több réteget egyesíthetünk</a:t>
            </a:r>
          </a:p>
          <a:p>
            <a:pPr lvl="1"/>
            <a:r>
              <a:rPr lang="hu-HU" dirty="0"/>
              <a:t>akár eltérő típusú geometriákat is</a:t>
            </a:r>
          </a:p>
          <a:p>
            <a:pPr lvl="1"/>
            <a:r>
              <a:rPr lang="hu-HU" dirty="0"/>
              <a:t>onnantól együtt tudjuk kezelni őket</a:t>
            </a:r>
          </a:p>
          <a:p>
            <a:r>
              <a:rPr lang="en-US" dirty="0" err="1"/>
              <a:t>layerGroup</a:t>
            </a:r>
            <a:r>
              <a:rPr lang="en-US" dirty="0"/>
              <a:t>() </a:t>
            </a:r>
            <a:r>
              <a:rPr lang="en-US" dirty="0" err="1"/>
              <a:t>vagy</a:t>
            </a:r>
            <a:r>
              <a:rPr lang="en-US" dirty="0"/>
              <a:t> </a:t>
            </a:r>
            <a:r>
              <a:rPr lang="en-US" dirty="0" err="1"/>
              <a:t>featureGroup</a:t>
            </a:r>
            <a:r>
              <a:rPr lang="en-US" dirty="0"/>
              <a:t>()</a:t>
            </a:r>
            <a:endParaRPr lang="hu-HU" dirty="0"/>
          </a:p>
          <a:p>
            <a:pPr lvl="1"/>
            <a:r>
              <a:rPr lang="en-US" dirty="0" err="1"/>
              <a:t>különbség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interaktivitás</a:t>
            </a:r>
            <a:r>
              <a:rPr lang="en-US" dirty="0"/>
              <a:t> </a:t>
            </a:r>
            <a:r>
              <a:rPr lang="en-US" dirty="0" err="1"/>
              <a:t>mértékében</a:t>
            </a:r>
            <a:r>
              <a:rPr lang="en-US" dirty="0"/>
              <a:t> van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18:32</a:t>
            </a:fld>
            <a:endParaRPr lang="en-US"/>
          </a:p>
        </p:txBody>
      </p:sp>
      <p:sp>
        <p:nvSpPr>
          <p:cNvPr id="5" name="Téglalap 4"/>
          <p:cNvSpPr/>
          <p:nvPr/>
        </p:nvSpPr>
        <p:spPr>
          <a:xfrm rot="1225821">
            <a:off x="8634321" y="871867"/>
            <a:ext cx="3173497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2800" b="1" dirty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– </a:t>
            </a:r>
            <a:r>
              <a:rPr lang="hu-HU" sz="2800" b="1" cap="none" spc="0" dirty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NEM TANANYAG –</a:t>
            </a:r>
          </a:p>
        </p:txBody>
      </p:sp>
    </p:spTree>
    <p:extLst>
      <p:ext uri="{BB962C8B-B14F-4D97-AF65-F5344CB8AC3E}">
        <p14:creationId xmlns:p14="http://schemas.microsoft.com/office/powerpoint/2010/main" val="19284797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Léptékrúd hozzáadása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dinamikusan változó léptékrúd</a:t>
            </a:r>
          </a:p>
          <a:p>
            <a:pPr lvl="1"/>
            <a:r>
              <a:rPr lang="hu-HU" dirty="0"/>
              <a:t>méterben és lábban kifejezve</a:t>
            </a:r>
          </a:p>
          <a:p>
            <a:pPr lvl="1"/>
            <a:r>
              <a:rPr lang="hu-HU" dirty="0"/>
              <a:t>szabályozható a maximális mérete és a mértékegység</a:t>
            </a:r>
          </a:p>
          <a:p>
            <a:pPr lvl="2"/>
            <a:endParaRPr lang="hu-HU" dirty="0"/>
          </a:p>
          <a:p>
            <a:pPr lvl="2"/>
            <a:r>
              <a:rPr lang="en-US" dirty="0" err="1">
                <a:solidFill>
                  <a:srgbClr val="7A3E9D"/>
                </a:solidFill>
                <a:latin typeface="Courier New" panose="02070309020205020404" pitchFamily="49" charset="0"/>
              </a:rPr>
              <a:t>L</a:t>
            </a:r>
            <a:r>
              <a:rPr lang="en-US" dirty="0" err="1">
                <a:solidFill>
                  <a:srgbClr val="777777"/>
                </a:solidFill>
                <a:latin typeface="Courier New" panose="02070309020205020404" pitchFamily="49" charset="0"/>
              </a:rPr>
              <a:t>.</a:t>
            </a:r>
            <a:r>
              <a:rPr lang="en-US" dirty="0" err="1">
                <a:solidFill>
                  <a:srgbClr val="7A3E9D"/>
                </a:solidFill>
                <a:latin typeface="Courier New" panose="02070309020205020404" pitchFamily="49" charset="0"/>
              </a:rPr>
              <a:t>control</a:t>
            </a:r>
            <a:r>
              <a:rPr lang="en-US" dirty="0" err="1">
                <a:solidFill>
                  <a:srgbClr val="777777"/>
                </a:solidFill>
                <a:latin typeface="Courier New" panose="02070309020205020404" pitchFamily="49" charset="0"/>
              </a:rPr>
              <a:t>.</a:t>
            </a:r>
            <a:r>
              <a:rPr lang="en-US" b="1" dirty="0" err="1">
                <a:solidFill>
                  <a:srgbClr val="AA3731"/>
                </a:solidFill>
                <a:latin typeface="Courier New" panose="02070309020205020404" pitchFamily="49" charset="0"/>
              </a:rPr>
              <a:t>scale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()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.</a:t>
            </a:r>
            <a:r>
              <a:rPr lang="en-US" b="1" dirty="0" err="1">
                <a:solidFill>
                  <a:srgbClr val="AA3731"/>
                </a:solidFill>
                <a:latin typeface="Courier New" panose="02070309020205020404" pitchFamily="49" charset="0"/>
              </a:rPr>
              <a:t>addTo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7A3E9D"/>
                </a:solidFill>
                <a:latin typeface="Courier New" panose="02070309020205020404" pitchFamily="49" charset="0"/>
              </a:rPr>
              <a:t>map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;</a:t>
            </a:r>
            <a:endParaRPr lang="en-US" b="0" dirty="0">
              <a:solidFill>
                <a:srgbClr val="333333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18:32</a:t>
            </a:fld>
            <a:endParaRPr lang="en-US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5083" y="1422400"/>
            <a:ext cx="2579834" cy="17454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52994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feladat (közös) – alaptérkép és geometriák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használt függvények:</a:t>
            </a:r>
          </a:p>
          <a:p>
            <a:pPr lvl="1"/>
            <a:r>
              <a:rPr lang="en-US" dirty="0" err="1"/>
              <a:t>tileLayer</a:t>
            </a:r>
            <a:r>
              <a:rPr lang="hu-HU" dirty="0"/>
              <a:t>()</a:t>
            </a:r>
          </a:p>
          <a:p>
            <a:pPr lvl="1"/>
            <a:r>
              <a:rPr lang="en-US" dirty="0" err="1"/>
              <a:t>tileLayer.wms</a:t>
            </a:r>
            <a:r>
              <a:rPr lang="hu-HU" dirty="0"/>
              <a:t>()</a:t>
            </a:r>
          </a:p>
          <a:p>
            <a:pPr lvl="1"/>
            <a:endParaRPr lang="hu-HU" dirty="0"/>
          </a:p>
          <a:p>
            <a:pPr lvl="1"/>
            <a:r>
              <a:rPr lang="en-US" dirty="0" err="1"/>
              <a:t>control.scale</a:t>
            </a:r>
            <a:r>
              <a:rPr lang="en-US" dirty="0"/>
              <a:t>()</a:t>
            </a:r>
            <a:endParaRPr lang="hu-HU" dirty="0"/>
          </a:p>
          <a:p>
            <a:pPr lvl="1"/>
            <a:endParaRPr lang="hu-HU" dirty="0"/>
          </a:p>
          <a:p>
            <a:pPr lvl="1"/>
            <a:r>
              <a:rPr lang="en-US" dirty="0"/>
              <a:t>marker(</a:t>
            </a:r>
            <a:r>
              <a:rPr lang="hu-HU" dirty="0"/>
              <a:t>)</a:t>
            </a:r>
          </a:p>
          <a:p>
            <a:pPr lvl="1"/>
            <a:r>
              <a:rPr lang="en-US" dirty="0"/>
              <a:t>polyline(</a:t>
            </a:r>
            <a:r>
              <a:rPr lang="hu-HU" dirty="0"/>
              <a:t>)</a:t>
            </a:r>
          </a:p>
          <a:p>
            <a:pPr lvl="1"/>
            <a:r>
              <a:rPr lang="en-US" dirty="0"/>
              <a:t>rectangle(</a:t>
            </a:r>
            <a:r>
              <a:rPr lang="hu-HU" dirty="0"/>
              <a:t>)</a:t>
            </a:r>
            <a:endParaRPr lang="en-US" dirty="0"/>
          </a:p>
          <a:p>
            <a:pPr lvl="1"/>
            <a:r>
              <a:rPr lang="en-US" dirty="0"/>
              <a:t>circle(</a:t>
            </a:r>
            <a:r>
              <a:rPr lang="hu-HU" dirty="0"/>
              <a:t>)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18:32</a:t>
            </a:fld>
            <a:endParaRPr lang="en-US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300" y="1422400"/>
            <a:ext cx="4662487" cy="46540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48484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Interaktív </a:t>
            </a:r>
            <a:r>
              <a:rPr lang="hu-HU" dirty="0" err="1"/>
              <a:t>webtérképek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JavaScript-könyvtárak</a:t>
            </a:r>
          </a:p>
          <a:p>
            <a:pPr lvl="1"/>
            <a:r>
              <a:rPr lang="hu-HU" dirty="0" err="1"/>
              <a:t>Leaflet</a:t>
            </a:r>
            <a:r>
              <a:rPr lang="hu-HU" dirty="0"/>
              <a:t> (ezt fogjuk tanulni)</a:t>
            </a:r>
          </a:p>
          <a:p>
            <a:pPr lvl="1"/>
            <a:r>
              <a:rPr lang="hu-HU" dirty="0" err="1"/>
              <a:t>Openlayers</a:t>
            </a:r>
            <a:r>
              <a:rPr lang="hu-HU" dirty="0"/>
              <a:t> (nagyon hasonlít a </a:t>
            </a:r>
            <a:r>
              <a:rPr lang="hu-HU" dirty="0" err="1"/>
              <a:t>Leafletre</a:t>
            </a:r>
            <a:r>
              <a:rPr lang="hu-HU" dirty="0"/>
              <a:t>)</a:t>
            </a:r>
          </a:p>
          <a:p>
            <a:pPr lvl="1"/>
            <a:r>
              <a:rPr lang="hu-HU" dirty="0" err="1"/>
              <a:t>Polymaps</a:t>
            </a:r>
            <a:endParaRPr lang="hu-HU" dirty="0"/>
          </a:p>
          <a:p>
            <a:pPr lvl="1"/>
            <a:r>
              <a:rPr lang="hu-HU" dirty="0" err="1"/>
              <a:t>CesiumJS</a:t>
            </a:r>
            <a:r>
              <a:rPr lang="hu-HU" dirty="0"/>
              <a:t> (3D)</a:t>
            </a:r>
          </a:p>
          <a:p>
            <a:pPr lvl="1"/>
            <a:r>
              <a:rPr lang="hu-HU" dirty="0" err="1"/>
              <a:t>ArcGIS</a:t>
            </a:r>
            <a:r>
              <a:rPr lang="hu-HU" dirty="0"/>
              <a:t> API </a:t>
            </a:r>
            <a:r>
              <a:rPr lang="hu-HU" dirty="0" err="1"/>
              <a:t>for</a:t>
            </a:r>
            <a:r>
              <a:rPr lang="hu-HU" dirty="0"/>
              <a:t> JavaScript</a:t>
            </a:r>
          </a:p>
          <a:p>
            <a:pPr lvl="1"/>
            <a:r>
              <a:rPr lang="en-US" dirty="0"/>
              <a:t>gmaps.js</a:t>
            </a:r>
            <a:endParaRPr lang="hu-HU" dirty="0"/>
          </a:p>
          <a:p>
            <a:pPr lvl="1"/>
            <a:r>
              <a:rPr lang="hu-HU" dirty="0" err="1"/>
              <a:t>MapBox.js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18:32</a:t>
            </a:fld>
            <a:endParaRPr lang="en-US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501" y="1886169"/>
            <a:ext cx="328270" cy="3379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62" y="2318403"/>
            <a:ext cx="328270" cy="3200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501" y="2967858"/>
            <a:ext cx="328270" cy="3372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8924" y="4615371"/>
            <a:ext cx="3666819" cy="21601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501" y="2718050"/>
            <a:ext cx="330699" cy="1765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387" y="3395905"/>
            <a:ext cx="328270" cy="3107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924" y="2229240"/>
            <a:ext cx="3666820" cy="22568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78924" y="127200"/>
            <a:ext cx="3666820" cy="19683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16" y="4239756"/>
            <a:ext cx="328270" cy="3354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16" y="3784862"/>
            <a:ext cx="328270" cy="3817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765034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 feladat (egyéni) – alaptérkép és geometriák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422400"/>
            <a:ext cx="8785302" cy="4754563"/>
          </a:xfrm>
        </p:spPr>
        <p:txBody>
          <a:bodyPr/>
          <a:lstStyle/>
          <a:p>
            <a:r>
              <a:rPr lang="hu-HU" dirty="0"/>
              <a:t>hozz létre másolatot a 01.html oldalról, és az oldalon jeleníts meg két négyzet alakú térképet</a:t>
            </a:r>
          </a:p>
          <a:p>
            <a:pPr lvl="1"/>
            <a:r>
              <a:rPr lang="hu-HU" dirty="0"/>
              <a:t>melyeknek a középpontja legyen É</a:t>
            </a:r>
            <a:r>
              <a:rPr lang="en-US" dirty="0"/>
              <a:t>47</a:t>
            </a:r>
            <a:r>
              <a:rPr lang="hu-HU" dirty="0"/>
              <a:t>,</a:t>
            </a:r>
            <a:r>
              <a:rPr lang="en-US" dirty="0"/>
              <a:t>5</a:t>
            </a:r>
            <a:r>
              <a:rPr lang="hu-HU" dirty="0"/>
              <a:t>°</a:t>
            </a:r>
            <a:r>
              <a:rPr lang="en-US" dirty="0"/>
              <a:t> </a:t>
            </a:r>
            <a:r>
              <a:rPr lang="hu-HU" dirty="0"/>
              <a:t>K</a:t>
            </a:r>
            <a:r>
              <a:rPr lang="en-US" dirty="0"/>
              <a:t>18</a:t>
            </a:r>
            <a:r>
              <a:rPr lang="hu-HU" dirty="0"/>
              <a:t>,</a:t>
            </a:r>
            <a:r>
              <a:rPr lang="en-US" dirty="0"/>
              <a:t>8</a:t>
            </a:r>
            <a:r>
              <a:rPr lang="hu-HU" dirty="0"/>
              <a:t>°, 11-es kezdeti zoommal</a:t>
            </a:r>
          </a:p>
          <a:p>
            <a:r>
              <a:rPr lang="hu-HU" dirty="0"/>
              <a:t>az első térkép jellemzői:</a:t>
            </a:r>
          </a:p>
          <a:p>
            <a:pPr lvl="1"/>
            <a:r>
              <a:rPr lang="hu-HU" dirty="0"/>
              <a:t>tetszőleges alaptérkép a </a:t>
            </a:r>
            <a:r>
              <a:rPr lang="hu-HU" dirty="0" err="1"/>
              <a:t>leaflet-extras.github.io</a:t>
            </a:r>
            <a:r>
              <a:rPr lang="hu-HU" dirty="0"/>
              <a:t>/</a:t>
            </a:r>
            <a:r>
              <a:rPr lang="hu-HU" dirty="0" err="1"/>
              <a:t>leaflet-providers</a:t>
            </a:r>
            <a:r>
              <a:rPr lang="hu-HU" dirty="0"/>
              <a:t>/</a:t>
            </a:r>
            <a:r>
              <a:rPr lang="hu-HU" dirty="0" err="1"/>
              <a:t>preview</a:t>
            </a:r>
            <a:r>
              <a:rPr lang="hu-HU" dirty="0"/>
              <a:t> oldalról választva, léptékrúddal</a:t>
            </a:r>
          </a:p>
          <a:p>
            <a:r>
              <a:rPr lang="hu-HU" dirty="0"/>
              <a:t>a második térkép jellemzői:</a:t>
            </a:r>
          </a:p>
          <a:p>
            <a:pPr lvl="1"/>
            <a:r>
              <a:rPr lang="hu-HU" dirty="0" err="1"/>
              <a:t>WMS-alaptérkép</a:t>
            </a:r>
            <a:r>
              <a:rPr lang="hu-HU" dirty="0"/>
              <a:t> erről a linkről (Magyarország földtani alaptérképe):</a:t>
            </a:r>
            <a:br>
              <a:rPr lang="hu-HU" dirty="0"/>
            </a:br>
            <a:r>
              <a:rPr lang="en-US" dirty="0"/>
              <a:t>https://map.mbfsz.gov.hu/arcgis/services/fdt100/fdt_100/MapServer/WMSServer?</a:t>
            </a:r>
            <a:endParaRPr lang="hu-HU" dirty="0"/>
          </a:p>
          <a:p>
            <a:pPr lvl="1"/>
            <a:r>
              <a:rPr lang="hu-HU" dirty="0"/>
              <a:t>az alaptérkép "</a:t>
            </a:r>
            <a:r>
              <a:rPr lang="hu-HU" dirty="0" err="1"/>
              <a:t>layers</a:t>
            </a:r>
            <a:r>
              <a:rPr lang="hu-HU" dirty="0"/>
              <a:t>" nevű beállítása legyen "1" (szövegként)</a:t>
            </a:r>
          </a:p>
          <a:p>
            <a:pPr lvl="1"/>
            <a:r>
              <a:rPr lang="hu-HU" dirty="0"/>
              <a:t>helyezz el rajta egy kék, 4-es vastagságú vonalat</a:t>
            </a:r>
          </a:p>
          <a:p>
            <a:pPr lvl="1"/>
            <a:endParaRPr lang="hu-HU" dirty="0"/>
          </a:p>
          <a:p>
            <a:endParaRPr lang="hu-HU" dirty="0"/>
          </a:p>
          <a:p>
            <a:endParaRPr lang="en-US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18:32</a:t>
            </a:fld>
            <a:endParaRPr lang="en-US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3502" y="1422400"/>
            <a:ext cx="2397047" cy="46727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154751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Eseménykezelés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 </a:t>
            </a:r>
            <a:r>
              <a:rPr lang="hu-HU" dirty="0" err="1"/>
              <a:t>Leaflet-térképek</a:t>
            </a:r>
            <a:r>
              <a:rPr lang="hu-HU" dirty="0"/>
              <a:t> is mindenféle eseményeket</a:t>
            </a:r>
            <a:br>
              <a:rPr lang="hu-HU" dirty="0"/>
            </a:br>
            <a:r>
              <a:rPr lang="hu-HU" dirty="0"/>
              <a:t>észlelnek</a:t>
            </a:r>
          </a:p>
          <a:p>
            <a:pPr lvl="1"/>
            <a:r>
              <a:rPr lang="hu-HU" dirty="0"/>
              <a:t>amelyeket lekezelhetünk</a:t>
            </a:r>
          </a:p>
          <a:p>
            <a:r>
              <a:rPr lang="en-US" dirty="0" err="1"/>
              <a:t>rétegek</a:t>
            </a:r>
            <a:r>
              <a:rPr lang="en-US" dirty="0"/>
              <a:t> </a:t>
            </a:r>
            <a:r>
              <a:rPr lang="en-US" dirty="0" err="1"/>
              <a:t>eseményei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layeradd</a:t>
            </a:r>
            <a:r>
              <a:rPr lang="en-US" dirty="0"/>
              <a:t>, </a:t>
            </a:r>
            <a:r>
              <a:rPr lang="en-US" dirty="0" err="1"/>
              <a:t>layerremove</a:t>
            </a:r>
            <a:r>
              <a:rPr lang="en-US" dirty="0"/>
              <a:t>, </a:t>
            </a:r>
            <a:r>
              <a:rPr lang="en-US" dirty="0" err="1"/>
              <a:t>baselayerchange</a:t>
            </a:r>
            <a:endParaRPr lang="en-US" dirty="0"/>
          </a:p>
          <a:p>
            <a:r>
              <a:rPr lang="en-US" dirty="0" err="1"/>
              <a:t>térkép</a:t>
            </a:r>
            <a:r>
              <a:rPr lang="en-US" dirty="0"/>
              <a:t> </a:t>
            </a:r>
            <a:r>
              <a:rPr lang="en-US" dirty="0" err="1"/>
              <a:t>eseményei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load, unload, zoom, move, resize</a:t>
            </a:r>
          </a:p>
          <a:p>
            <a:r>
              <a:rPr lang="en-US" dirty="0" err="1"/>
              <a:t>helymeghatározás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locationerror</a:t>
            </a:r>
            <a:r>
              <a:rPr lang="en-US" dirty="0"/>
              <a:t>, </a:t>
            </a:r>
            <a:r>
              <a:rPr lang="en-US" dirty="0" err="1"/>
              <a:t>locationfound</a:t>
            </a:r>
            <a:endParaRPr lang="en-US" dirty="0"/>
          </a:p>
          <a:p>
            <a:r>
              <a:rPr lang="en-US" dirty="0" err="1"/>
              <a:t>interakciós</a:t>
            </a:r>
            <a:r>
              <a:rPr lang="en-US" dirty="0"/>
              <a:t> </a:t>
            </a:r>
            <a:r>
              <a:rPr lang="en-US" dirty="0" err="1"/>
              <a:t>események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popupopen</a:t>
            </a:r>
            <a:r>
              <a:rPr lang="en-US" dirty="0"/>
              <a:t>, </a:t>
            </a:r>
            <a:r>
              <a:rPr lang="en-US" dirty="0" err="1"/>
              <a:t>popupclose</a:t>
            </a:r>
            <a:r>
              <a:rPr lang="en-US" dirty="0"/>
              <a:t>, </a:t>
            </a:r>
            <a:r>
              <a:rPr lang="en-US" dirty="0" err="1"/>
              <a:t>tooltipopen</a:t>
            </a:r>
            <a:r>
              <a:rPr lang="en-US" dirty="0"/>
              <a:t>, </a:t>
            </a:r>
            <a:r>
              <a:rPr lang="en-US" dirty="0" err="1"/>
              <a:t>tooltipclose</a:t>
            </a:r>
            <a:r>
              <a:rPr lang="en-US" dirty="0"/>
              <a:t>, click, </a:t>
            </a:r>
            <a:r>
              <a:rPr lang="en-US" dirty="0" err="1"/>
              <a:t>dblclick</a:t>
            </a:r>
            <a:r>
              <a:rPr lang="en-US" dirty="0"/>
              <a:t>, </a:t>
            </a:r>
            <a:r>
              <a:rPr lang="en-US" dirty="0" err="1"/>
              <a:t>mousedown</a:t>
            </a:r>
            <a:r>
              <a:rPr lang="en-US" dirty="0"/>
              <a:t>, </a:t>
            </a:r>
            <a:r>
              <a:rPr lang="en-US" dirty="0" err="1"/>
              <a:t>mouseup</a:t>
            </a:r>
            <a:r>
              <a:rPr lang="en-US" dirty="0"/>
              <a:t>, </a:t>
            </a:r>
            <a:r>
              <a:rPr lang="en-US" dirty="0" err="1"/>
              <a:t>contextmenu</a:t>
            </a:r>
            <a:r>
              <a:rPr lang="en-US" dirty="0"/>
              <a:t>, keypress</a:t>
            </a:r>
          </a:p>
          <a:p>
            <a:pPr lvl="1"/>
            <a:endParaRPr lang="hu-HU" dirty="0"/>
          </a:p>
          <a:p>
            <a:pPr lvl="1"/>
            <a:endParaRPr lang="en-US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18:32</a:t>
            </a:fld>
            <a:endParaRPr lang="en-US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3" t="18049" r="1486" b="11870"/>
          <a:stretch/>
        </p:blipFill>
        <p:spPr>
          <a:xfrm>
            <a:off x="6185764" y="1526355"/>
            <a:ext cx="5801798" cy="32017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138079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Eseménykezelés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események kezelése:</a:t>
            </a:r>
          </a:p>
          <a:p>
            <a:pPr lvl="1"/>
            <a:r>
              <a:rPr lang="hu-HU" dirty="0"/>
              <a:t>létrehozunk egy függvényt</a:t>
            </a:r>
          </a:p>
          <a:p>
            <a:pPr lvl="1"/>
            <a:r>
              <a:rPr lang="hu-HU" dirty="0"/>
              <a:t>majd egy megadott eseményhez hozzárendeljük az </a:t>
            </a:r>
            <a:r>
              <a:rPr lang="hu-HU" dirty="0" err="1"/>
              <a:t>on</a:t>
            </a:r>
            <a:r>
              <a:rPr lang="hu-HU" dirty="0"/>
              <a:t>() függvénnyel</a:t>
            </a:r>
          </a:p>
          <a:p>
            <a:pPr lvl="1"/>
            <a:r>
              <a:rPr lang="hu-HU" dirty="0"/>
              <a:t>az </a:t>
            </a:r>
            <a:r>
              <a:rPr lang="hu-HU" dirty="0" err="1"/>
              <a:t>on</a:t>
            </a:r>
            <a:r>
              <a:rPr lang="hu-HU" dirty="0"/>
              <a:t>() függvény a térképvászonhoz tartozik</a:t>
            </a:r>
          </a:p>
          <a:p>
            <a:pPr lvl="1"/>
            <a:r>
              <a:rPr lang="hu-HU" dirty="0"/>
              <a:t>első paramétere az esemény neve (szöveg)</a:t>
            </a:r>
          </a:p>
          <a:p>
            <a:pPr lvl="1"/>
            <a:r>
              <a:rPr lang="hu-HU" dirty="0"/>
              <a:t>második paramétere a függvény (zárójelek nélkül!)</a:t>
            </a:r>
          </a:p>
          <a:p>
            <a:endParaRPr lang="hu-HU" dirty="0"/>
          </a:p>
          <a:p>
            <a:pPr lvl="2"/>
            <a:r>
              <a:rPr lang="en-US" dirty="0">
                <a:solidFill>
                  <a:srgbClr val="7A3E9D"/>
                </a:solidFill>
                <a:latin typeface="Courier New" panose="02070309020205020404" pitchFamily="49" charset="0"/>
              </a:rPr>
              <a:t>function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AA3731"/>
                </a:solidFill>
                <a:latin typeface="Courier New" panose="02070309020205020404" pitchFamily="49" charset="0"/>
              </a:rPr>
              <a:t>figyelmeztet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()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{</a:t>
            </a:r>
            <a:endParaRPr lang="en-US" dirty="0">
              <a:solidFill>
                <a:srgbClr val="333333"/>
              </a:solidFill>
              <a:latin typeface="Courier New" panose="02070309020205020404" pitchFamily="49" charset="0"/>
            </a:endParaRPr>
          </a:p>
          <a:p>
            <a:pPr lvl="2"/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    </a:t>
            </a:r>
            <a:r>
              <a:rPr lang="en-US" b="1" dirty="0">
                <a:solidFill>
                  <a:srgbClr val="AA3731"/>
                </a:solidFill>
                <a:latin typeface="Courier New" panose="02070309020205020404" pitchFamily="49" charset="0"/>
              </a:rPr>
              <a:t>alert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"</a:t>
            </a:r>
            <a:r>
              <a:rPr lang="en-US" dirty="0" err="1">
                <a:solidFill>
                  <a:srgbClr val="448C27"/>
                </a:solidFill>
                <a:latin typeface="Courier New" panose="02070309020205020404" pitchFamily="49" charset="0"/>
              </a:rPr>
              <a:t>Inkább</a:t>
            </a:r>
            <a:r>
              <a:rPr lang="en-US" dirty="0">
                <a:solidFill>
                  <a:srgbClr val="448C27"/>
                </a:solidFill>
                <a:latin typeface="Courier New" panose="02070309020205020404" pitchFamily="49" charset="0"/>
              </a:rPr>
              <a:t> ne </a:t>
            </a:r>
            <a:r>
              <a:rPr lang="en-US" dirty="0" err="1">
                <a:solidFill>
                  <a:srgbClr val="448C27"/>
                </a:solidFill>
                <a:latin typeface="Courier New" panose="02070309020205020404" pitchFamily="49" charset="0"/>
              </a:rPr>
              <a:t>zoomolgass</a:t>
            </a:r>
            <a:r>
              <a:rPr lang="en-US" dirty="0">
                <a:solidFill>
                  <a:srgbClr val="448C27"/>
                </a:solidFill>
                <a:latin typeface="Courier New" panose="02070309020205020404" pitchFamily="49" charset="0"/>
              </a:rPr>
              <a:t>!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"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;</a:t>
            </a:r>
            <a:endParaRPr lang="en-US" dirty="0">
              <a:solidFill>
                <a:srgbClr val="333333"/>
              </a:solidFill>
              <a:latin typeface="Courier New" panose="02070309020205020404" pitchFamily="49" charset="0"/>
            </a:endParaRPr>
          </a:p>
          <a:p>
            <a:pPr lvl="2"/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}</a:t>
            </a:r>
            <a:endParaRPr lang="en-US" dirty="0">
              <a:solidFill>
                <a:srgbClr val="333333"/>
              </a:solidFill>
              <a:latin typeface="Courier New" panose="02070309020205020404" pitchFamily="49" charset="0"/>
            </a:endParaRPr>
          </a:p>
          <a:p>
            <a:pPr lvl="2"/>
            <a:r>
              <a:rPr lang="en-US" dirty="0" err="1">
                <a:solidFill>
                  <a:srgbClr val="7A3E9D"/>
                </a:solidFill>
                <a:latin typeface="Courier New" panose="02070309020205020404" pitchFamily="49" charset="0"/>
              </a:rPr>
              <a:t>terkepvaszon</a:t>
            </a:r>
            <a:r>
              <a:rPr lang="en-US" dirty="0" err="1">
                <a:solidFill>
                  <a:srgbClr val="777777"/>
                </a:solidFill>
                <a:latin typeface="Courier New" panose="02070309020205020404" pitchFamily="49" charset="0"/>
              </a:rPr>
              <a:t>.</a:t>
            </a:r>
            <a:r>
              <a:rPr lang="en-US" b="1" dirty="0" err="1">
                <a:solidFill>
                  <a:srgbClr val="AA3731"/>
                </a:solidFill>
                <a:latin typeface="Courier New" panose="02070309020205020404" pitchFamily="49" charset="0"/>
              </a:rPr>
              <a:t>on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"</a:t>
            </a:r>
            <a:r>
              <a:rPr lang="en-US" dirty="0">
                <a:solidFill>
                  <a:srgbClr val="448C27"/>
                </a:solidFill>
                <a:latin typeface="Courier New" panose="02070309020205020404" pitchFamily="49" charset="0"/>
              </a:rPr>
              <a:t>zoom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",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AA3731"/>
                </a:solidFill>
                <a:latin typeface="Courier New" panose="02070309020205020404" pitchFamily="49" charset="0"/>
              </a:rPr>
              <a:t>figyelmeztet</a:t>
            </a:r>
            <a: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  <a:t>)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;</a:t>
            </a:r>
            <a:endParaRPr lang="en-US" dirty="0">
              <a:solidFill>
                <a:srgbClr val="333333"/>
              </a:solidFill>
              <a:latin typeface="Courier New" panose="02070309020205020404" pitchFamily="49" charset="0"/>
            </a:endParaRPr>
          </a:p>
          <a:p>
            <a:pPr lvl="2"/>
            <a:b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</a:br>
            <a:endParaRPr lang="en-US" dirty="0">
              <a:solidFill>
                <a:srgbClr val="333333"/>
              </a:solidFill>
              <a:latin typeface="Courier New" panose="02070309020205020404" pitchFamily="49" charset="0"/>
            </a:endParaRPr>
          </a:p>
          <a:p>
            <a:pPr lvl="2"/>
            <a:endParaRPr lang="hu-HU" dirty="0"/>
          </a:p>
          <a:p>
            <a:pPr lvl="2"/>
            <a:endParaRPr lang="en-US" dirty="0"/>
          </a:p>
          <a:p>
            <a:r>
              <a:rPr lang="en-US" dirty="0"/>
              <a:t>			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963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Eseménykezelés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422400"/>
            <a:ext cx="5384180" cy="4754563"/>
          </a:xfrm>
        </p:spPr>
        <p:txBody>
          <a:bodyPr/>
          <a:lstStyle/>
          <a:p>
            <a:r>
              <a:rPr lang="hu-HU" dirty="0"/>
              <a:t>nyilván ennél sokkal értelmesebb módon is lehet kezelni az eseményeket…</a:t>
            </a:r>
          </a:p>
          <a:p>
            <a:pPr lvl="1"/>
            <a:r>
              <a:rPr lang="hu-HU" dirty="0"/>
              <a:t>most csak kipróbáljuk a lehetőséget</a:t>
            </a:r>
          </a:p>
          <a:p>
            <a:r>
              <a:rPr lang="hu-HU" dirty="0"/>
              <a:t>az eseménykezelő függvények mindenféle információkat is megkapnak</a:t>
            </a:r>
          </a:p>
          <a:p>
            <a:pPr lvl="1"/>
            <a:r>
              <a:rPr lang="hu-HU" dirty="0"/>
              <a:t>pl. hova kattintott</a:t>
            </a:r>
          </a:p>
          <a:p>
            <a:pPr lvl="1"/>
            <a:r>
              <a:rPr lang="hu-HU" dirty="0"/>
              <a:t>paraméterként veszik át ezeket</a:t>
            </a:r>
          </a:p>
          <a:p>
            <a:pPr lvl="1"/>
            <a:r>
              <a:rPr lang="hu-HU" dirty="0"/>
              <a:t>ezekre támaszkodhatunk az eseménykezelés során</a:t>
            </a:r>
          </a:p>
          <a:p>
            <a:pPr lvl="1"/>
            <a:r>
              <a:rPr lang="hu-HU" dirty="0"/>
              <a:t>részletesen lásd a dokumentációban</a:t>
            </a:r>
          </a:p>
          <a:p>
            <a:pPr lvl="1"/>
            <a:endParaRPr lang="en-US" dirty="0"/>
          </a:p>
          <a:p>
            <a:r>
              <a:rPr lang="en-US" dirty="0"/>
              <a:t>			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18:32</a:t>
            </a:fld>
            <a:endParaRPr lang="en-US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2380" y="1533910"/>
            <a:ext cx="5787483" cy="381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935364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Eszköz helyzetének</a:t>
            </a:r>
            <a:r>
              <a:rPr lang="en-US" dirty="0"/>
              <a:t> </a:t>
            </a:r>
            <a:r>
              <a:rPr lang="en-US" dirty="0" err="1"/>
              <a:t>meghatározása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főként</a:t>
            </a:r>
            <a:r>
              <a:rPr lang="en-US" dirty="0"/>
              <a:t> </a:t>
            </a:r>
            <a:r>
              <a:rPr lang="en-US" dirty="0" err="1"/>
              <a:t>mobilalkalmazás</a:t>
            </a:r>
            <a:r>
              <a:rPr lang="en-US" dirty="0"/>
              <a:t> </a:t>
            </a:r>
            <a:r>
              <a:rPr lang="en-US" dirty="0" err="1"/>
              <a:t>esetén</a:t>
            </a:r>
            <a:r>
              <a:rPr lang="en-US" dirty="0"/>
              <a:t> </a:t>
            </a:r>
            <a:r>
              <a:rPr lang="en-US" dirty="0" err="1"/>
              <a:t>hasznos</a:t>
            </a:r>
            <a:endParaRPr lang="en-US" dirty="0"/>
          </a:p>
          <a:p>
            <a:r>
              <a:rPr lang="en-US" dirty="0"/>
              <a:t>locate()</a:t>
            </a:r>
            <a:endParaRPr lang="hu-HU" dirty="0"/>
          </a:p>
          <a:p>
            <a:pPr lvl="1"/>
            <a:r>
              <a:rPr lang="hu-HU" dirty="0"/>
              <a:t>a térképvászon függvénye</a:t>
            </a:r>
          </a:p>
          <a:p>
            <a:pPr lvl="1"/>
            <a:r>
              <a:rPr lang="hu-HU" dirty="0"/>
              <a:t>ha megtalálta az eszköz helyzetét: </a:t>
            </a:r>
            <a:r>
              <a:rPr lang="en-US" dirty="0" err="1"/>
              <a:t>locationfound</a:t>
            </a:r>
            <a:r>
              <a:rPr lang="hu-HU" dirty="0"/>
              <a:t> esemény</a:t>
            </a:r>
          </a:p>
          <a:p>
            <a:pPr lvl="1"/>
            <a:r>
              <a:rPr lang="hu-HU" dirty="0"/>
              <a:t>ha nem találta/letiltottuk: </a:t>
            </a:r>
            <a:r>
              <a:rPr lang="en-US" dirty="0" err="1"/>
              <a:t>locationerror</a:t>
            </a:r>
            <a:r>
              <a:rPr lang="hu-HU" dirty="0"/>
              <a:t> esemény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18:32</a:t>
            </a:fld>
            <a:endParaRPr lang="en-US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6344" y="1422400"/>
            <a:ext cx="3505200" cy="12763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892473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</a:t>
            </a:r>
            <a:r>
              <a:rPr lang="en-US" dirty="0" err="1"/>
              <a:t>omplex</a:t>
            </a:r>
            <a:r>
              <a:rPr lang="en-US" dirty="0"/>
              <a:t> </a:t>
            </a:r>
            <a:r>
              <a:rPr lang="en-US" dirty="0" err="1"/>
              <a:t>geometriák</a:t>
            </a:r>
            <a:r>
              <a:rPr lang="en-US" dirty="0"/>
              <a:t> </a:t>
            </a:r>
            <a:r>
              <a:rPr lang="en-US" dirty="0" err="1"/>
              <a:t>megjelenítése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 </a:t>
            </a:r>
            <a:r>
              <a:rPr lang="hu-HU" dirty="0" err="1"/>
              <a:t>Leaflet</a:t>
            </a:r>
            <a:r>
              <a:rPr lang="hu-HU" dirty="0"/>
              <a:t> által kezelt belső adatstruktúra ugyanaz, mint a </a:t>
            </a:r>
            <a:r>
              <a:rPr lang="hu-HU" dirty="0" err="1"/>
              <a:t>GeoJSON-fájloké</a:t>
            </a:r>
            <a:endParaRPr lang="hu-HU" dirty="0"/>
          </a:p>
          <a:p>
            <a:r>
              <a:rPr lang="hu-HU" dirty="0"/>
              <a:t>külső fájlok is betölthetőek (</a:t>
            </a:r>
            <a:r>
              <a:rPr lang="en-US" dirty="0" err="1"/>
              <a:t>bővítmény</a:t>
            </a:r>
            <a:r>
              <a:rPr lang="hu-HU" dirty="0"/>
              <a:t> kell hozzájuk):</a:t>
            </a:r>
          </a:p>
          <a:p>
            <a:pPr lvl="1"/>
            <a:r>
              <a:rPr lang="hu-HU" dirty="0"/>
              <a:t>ESRI </a:t>
            </a:r>
            <a:r>
              <a:rPr lang="hu-HU" dirty="0" err="1"/>
              <a:t>ShapeFile</a:t>
            </a:r>
            <a:r>
              <a:rPr lang="hu-HU" dirty="0"/>
              <a:t> (elavult, de elterjedt egyrétegű formátum)</a:t>
            </a:r>
          </a:p>
          <a:p>
            <a:pPr lvl="1"/>
            <a:r>
              <a:rPr lang="en-US" dirty="0"/>
              <a:t>ESRI File </a:t>
            </a:r>
            <a:r>
              <a:rPr lang="en-US" dirty="0" err="1"/>
              <a:t>GeoDatabase</a:t>
            </a:r>
            <a:r>
              <a:rPr lang="hu-HU" dirty="0"/>
              <a:t> (az ESRI többrétegű formátuma)</a:t>
            </a:r>
          </a:p>
          <a:p>
            <a:pPr lvl="1"/>
            <a:r>
              <a:rPr lang="hu-HU" dirty="0" err="1"/>
              <a:t>GeoPackage</a:t>
            </a:r>
            <a:r>
              <a:rPr lang="hu-HU" dirty="0"/>
              <a:t> (nyílt alternatívája az előzőnek)</a:t>
            </a:r>
          </a:p>
          <a:p>
            <a:pPr lvl="1"/>
            <a:r>
              <a:rPr lang="hu-HU" dirty="0" err="1"/>
              <a:t>GeoJSON</a:t>
            </a:r>
            <a:r>
              <a:rPr lang="hu-HU" dirty="0"/>
              <a:t> (térinformatikai adatok </a:t>
            </a:r>
            <a:r>
              <a:rPr lang="hu-HU" dirty="0" err="1"/>
              <a:t>JSON-struktúrában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KML (</a:t>
            </a:r>
            <a:r>
              <a:rPr lang="hu-HU" dirty="0" err="1"/>
              <a:t>Google</a:t>
            </a:r>
            <a:r>
              <a:rPr lang="hu-HU" dirty="0"/>
              <a:t> </a:t>
            </a:r>
            <a:r>
              <a:rPr lang="hu-HU" dirty="0" err="1"/>
              <a:t>Earth</a:t>
            </a:r>
            <a:r>
              <a:rPr lang="hu-HU" dirty="0"/>
              <a:t> formátuma)</a:t>
            </a:r>
          </a:p>
          <a:p>
            <a:pPr lvl="1"/>
            <a:r>
              <a:rPr lang="hu-HU" dirty="0"/>
              <a:t>GPX (tipikus GPS-eszközös formátum)</a:t>
            </a:r>
          </a:p>
          <a:p>
            <a:r>
              <a:rPr lang="en-US" dirty="0"/>
              <a:t>leafletjs.com/</a:t>
            </a:r>
            <a:r>
              <a:rPr lang="en-US" dirty="0" err="1"/>
              <a:t>plugins.html#overlay-data-formats</a:t>
            </a:r>
            <a:endParaRPr lang="en-US" dirty="0"/>
          </a:p>
          <a:p>
            <a:endParaRPr lang="hu-HU" dirty="0"/>
          </a:p>
          <a:p>
            <a:endParaRPr lang="en-US" dirty="0"/>
          </a:p>
          <a:p>
            <a:r>
              <a:rPr lang="en-US" dirty="0"/>
              <a:t>		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7232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 feladat (közös) – eseménykezelés és helymeghatározás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422400"/>
            <a:ext cx="4135787" cy="4754563"/>
          </a:xfrm>
        </p:spPr>
        <p:txBody>
          <a:bodyPr/>
          <a:lstStyle/>
          <a:p>
            <a:r>
              <a:rPr lang="hu-HU" dirty="0"/>
              <a:t>figyeld meg:</a:t>
            </a:r>
          </a:p>
          <a:p>
            <a:pPr lvl="1"/>
            <a:r>
              <a:rPr lang="hu-HU" dirty="0"/>
              <a:t>helymeghatározás megkísérlése</a:t>
            </a:r>
          </a:p>
          <a:p>
            <a:pPr lvl="1"/>
            <a:r>
              <a:rPr lang="hu-HU" dirty="0"/>
              <a:t>eseménykezelő függvények létrehozása</a:t>
            </a:r>
          </a:p>
          <a:p>
            <a:pPr lvl="1"/>
            <a:r>
              <a:rPr lang="hu-HU" dirty="0"/>
              <a:t>eseménykezelő függvények hozzárendelése az eseményhez</a:t>
            </a:r>
          </a:p>
          <a:p>
            <a:pPr lvl="1"/>
            <a:r>
              <a:rPr lang="hu-HU" dirty="0"/>
              <a:t>esemény információinak átadása paraméterként</a:t>
            </a:r>
          </a:p>
          <a:p>
            <a:pPr lvl="1"/>
            <a:endParaRPr lang="hu-HU" dirty="0"/>
          </a:p>
          <a:p>
            <a:endParaRPr lang="hu-HU" dirty="0"/>
          </a:p>
          <a:p>
            <a:pPr lvl="1"/>
            <a:endParaRPr lang="en-US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18:32</a:t>
            </a:fld>
            <a:endParaRPr lang="en-US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987" y="1400098"/>
            <a:ext cx="7117094" cy="46884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789206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Beadandó feladat – választott honlap bemutatása – </a:t>
            </a:r>
            <a:r>
              <a:rPr lang="hu-HU" dirty="0" err="1"/>
              <a:t>Leaflet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leadás: 2023.10.25. 16:00, </a:t>
            </a:r>
            <a:r>
              <a:rPr lang="hu-HU" dirty="0" err="1"/>
              <a:t>Teamsen</a:t>
            </a:r>
            <a:r>
              <a:rPr lang="hu-HU" dirty="0"/>
              <a:t>, .</a:t>
            </a:r>
            <a:r>
              <a:rPr lang="hu-HU" dirty="0" err="1"/>
              <a:t>doc</a:t>
            </a:r>
            <a:r>
              <a:rPr lang="hu-HU" dirty="0"/>
              <a:t>/.</a:t>
            </a:r>
            <a:r>
              <a:rPr lang="hu-HU" dirty="0" err="1"/>
              <a:t>docx</a:t>
            </a:r>
            <a:r>
              <a:rPr lang="hu-HU" dirty="0"/>
              <a:t> fájlban</a:t>
            </a:r>
          </a:p>
          <a:p>
            <a:r>
              <a:rPr lang="hu-HU" dirty="0"/>
              <a:t>feladat:</a:t>
            </a:r>
          </a:p>
          <a:p>
            <a:pPr lvl="1"/>
            <a:r>
              <a:rPr lang="hu-HU" dirty="0"/>
              <a:t>keress egy neked tetsző, </a:t>
            </a:r>
            <a:r>
              <a:rPr lang="hu-HU" dirty="0" err="1"/>
              <a:t>Leafletet</a:t>
            </a:r>
            <a:r>
              <a:rPr lang="hu-HU" dirty="0"/>
              <a:t> használó honlapot, és szúrd be a linkjét</a:t>
            </a:r>
          </a:p>
          <a:p>
            <a:pPr lvl="1"/>
            <a:r>
              <a:rPr lang="hu-HU" dirty="0"/>
              <a:t>emelj ki a forráskódjából* legalább hat </a:t>
            </a:r>
            <a:r>
              <a:rPr lang="hu-HU" dirty="0" err="1"/>
              <a:t>leafletes</a:t>
            </a:r>
            <a:r>
              <a:rPr lang="hu-HU" dirty="0"/>
              <a:t> függvényt** használat közben***</a:t>
            </a:r>
          </a:p>
          <a:p>
            <a:pPr lvl="1"/>
            <a:r>
              <a:rPr lang="hu-HU" dirty="0"/>
              <a:t>amelyek közül legalább kettő olyan, amelyet órán nem tanultunk</a:t>
            </a:r>
          </a:p>
          <a:p>
            <a:pPr lvl="1"/>
            <a:r>
              <a:rPr lang="hu-HU" dirty="0"/>
              <a:t>írd meg a kiválasztott függvények nevét és helyét (fájlra mutató hivatkozás, sor száma)</a:t>
            </a:r>
          </a:p>
          <a:p>
            <a:pPr lvl="1"/>
            <a:r>
              <a:rPr lang="hu-HU" dirty="0"/>
              <a:t>saját szavaiddal írd le, hogy a kiválasztott függvények mit csinálnak (nem általában, hanem konkrétan a kiválasztott oldalon)</a:t>
            </a:r>
          </a:p>
          <a:p>
            <a:pPr lvl="1"/>
            <a:r>
              <a:rPr lang="hu-HU" dirty="0"/>
              <a:t>bátran használd a dokumentációt (</a:t>
            </a:r>
            <a:r>
              <a:rPr lang="hu-HU" dirty="0" err="1"/>
              <a:t>leafletjs.com</a:t>
            </a:r>
            <a:r>
              <a:rPr lang="hu-HU" dirty="0"/>
              <a:t>/</a:t>
            </a:r>
            <a:r>
              <a:rPr lang="hu-HU" dirty="0" err="1"/>
              <a:t>reference.html</a:t>
            </a:r>
            <a:r>
              <a:rPr lang="hu-HU" dirty="0"/>
              <a:t>)</a:t>
            </a:r>
          </a:p>
          <a:p>
            <a:r>
              <a:rPr lang="hu-HU" dirty="0"/>
              <a:t>*az érdekes forráskódot nem biztos, hogy a .</a:t>
            </a:r>
            <a:r>
              <a:rPr lang="hu-HU" dirty="0" err="1"/>
              <a:t>html-fájlban</a:t>
            </a:r>
            <a:r>
              <a:rPr lang="hu-HU" dirty="0"/>
              <a:t> találod meg, lehet, hogy külső .</a:t>
            </a:r>
            <a:r>
              <a:rPr lang="hu-HU" dirty="0" err="1"/>
              <a:t>js-fájlban</a:t>
            </a:r>
            <a:r>
              <a:rPr lang="hu-HU" dirty="0"/>
              <a:t> lesz</a:t>
            </a:r>
          </a:p>
          <a:p>
            <a:r>
              <a:rPr lang="hu-HU" dirty="0"/>
              <a:t>**, ***következő dián</a:t>
            </a:r>
            <a:endParaRPr lang="en-US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879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Beadandó feladat – választott honlap bemutatása – </a:t>
            </a:r>
            <a:r>
              <a:rPr lang="hu-HU" dirty="0" err="1"/>
              <a:t>Leaflet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leafletes</a:t>
            </a:r>
            <a:r>
              <a:rPr lang="hu-HU" dirty="0"/>
              <a:t> függvény az, ami vagy</a:t>
            </a:r>
          </a:p>
          <a:p>
            <a:pPr lvl="1"/>
            <a:r>
              <a:rPr lang="hu-HU" dirty="0"/>
              <a:t>egy önálló, a </a:t>
            </a:r>
            <a:r>
              <a:rPr lang="hu-HU" dirty="0" err="1"/>
              <a:t>Leaflet</a:t>
            </a:r>
            <a:r>
              <a:rPr lang="hu-HU" dirty="0"/>
              <a:t> vagy valamely kiegészítője által deklarált </a:t>
            </a:r>
            <a:r>
              <a:rPr lang="hu-HU" dirty="0" err="1"/>
              <a:t>javascriptes</a:t>
            </a:r>
            <a:r>
              <a:rPr lang="hu-HU" dirty="0"/>
              <a:t> függvény (jellemzően </a:t>
            </a:r>
            <a:r>
              <a:rPr lang="hu-HU" dirty="0" err="1"/>
              <a:t>L.-tal</a:t>
            </a:r>
            <a:r>
              <a:rPr lang="hu-HU" dirty="0"/>
              <a:t> kezdődik, pl. </a:t>
            </a:r>
            <a:r>
              <a:rPr lang="hu-HU" dirty="0" err="1"/>
              <a:t>L.tileLayer</a:t>
            </a:r>
            <a:r>
              <a:rPr lang="hu-HU" dirty="0"/>
              <a:t>(), </a:t>
            </a:r>
            <a:r>
              <a:rPr lang="hu-HU" dirty="0" err="1"/>
              <a:t>L.map</a:t>
            </a:r>
            <a:r>
              <a:rPr lang="hu-HU" dirty="0"/>
              <a:t>(), </a:t>
            </a:r>
            <a:r>
              <a:rPr lang="hu-HU" dirty="0" err="1"/>
              <a:t>L.FeatureGroup</a:t>
            </a:r>
            <a:r>
              <a:rPr lang="hu-HU" dirty="0"/>
              <a:t>()), vagy</a:t>
            </a:r>
          </a:p>
          <a:p>
            <a:pPr lvl="1"/>
            <a:r>
              <a:rPr lang="hu-HU" dirty="0"/>
              <a:t>egy </a:t>
            </a:r>
            <a:r>
              <a:rPr lang="hu-HU" dirty="0" err="1"/>
              <a:t>Leaflet</a:t>
            </a:r>
            <a:r>
              <a:rPr lang="hu-HU" dirty="0"/>
              <a:t> vagy valamely kiegészítője által definiált adattípus/osztály metódusa (pl. .</a:t>
            </a:r>
            <a:r>
              <a:rPr lang="hu-HU" dirty="0" err="1"/>
              <a:t>addTo</a:t>
            </a:r>
            <a:r>
              <a:rPr lang="hu-HU" dirty="0"/>
              <a:t>(), .</a:t>
            </a:r>
            <a:r>
              <a:rPr lang="hu-HU" dirty="0" err="1"/>
              <a:t>setView</a:t>
            </a:r>
            <a:r>
              <a:rPr lang="hu-HU" dirty="0"/>
              <a:t>(), .</a:t>
            </a:r>
            <a:r>
              <a:rPr lang="hu-HU" dirty="0" err="1"/>
              <a:t>addLayer</a:t>
            </a:r>
            <a:r>
              <a:rPr lang="hu-HU" dirty="0"/>
              <a:t>(), .</a:t>
            </a:r>
            <a:r>
              <a:rPr lang="hu-HU" dirty="0" err="1"/>
              <a:t>bindPopup</a:t>
            </a:r>
            <a:r>
              <a:rPr lang="hu-HU" dirty="0"/>
              <a:t>())</a:t>
            </a:r>
          </a:p>
          <a:p>
            <a:pPr lvl="1"/>
            <a:r>
              <a:rPr lang="hu-HU" dirty="0"/>
              <a:t>vagyis összességében azok a függvények, amelyek működéséhez a HTML elején a </a:t>
            </a:r>
            <a:r>
              <a:rPr lang="hu-HU" dirty="0" err="1"/>
              <a:t>leaflet.js</a:t>
            </a:r>
            <a:r>
              <a:rPr lang="hu-HU" dirty="0"/>
              <a:t> (vagy valamely </a:t>
            </a:r>
            <a:r>
              <a:rPr lang="hu-HU" dirty="0" err="1"/>
              <a:t>Leaflet-kiegészítő</a:t>
            </a:r>
            <a:r>
              <a:rPr lang="hu-HU" dirty="0"/>
              <a:t> forráskódjának) betöltése elengedhetetlen.</a:t>
            </a:r>
          </a:p>
          <a:p>
            <a:r>
              <a:rPr lang="hu-HU" dirty="0"/>
              <a:t>nem várok tehát se általános JavaScript-függvényeket, se CSS- vagy HTML-kódokat</a:t>
            </a:r>
          </a:p>
          <a:p>
            <a:r>
              <a:rPr lang="hu-HU" dirty="0"/>
              <a:t>"használat közben":</a:t>
            </a:r>
          </a:p>
          <a:p>
            <a:pPr lvl="1"/>
            <a:r>
              <a:rPr lang="hu-HU" dirty="0"/>
              <a:t>ne a leaflet.js vagy a </a:t>
            </a:r>
            <a:r>
              <a:rPr lang="hu-HU" dirty="0" err="1"/>
              <a:t>Leaflet</a:t>
            </a:r>
            <a:r>
              <a:rPr lang="hu-HU" dirty="0"/>
              <a:t> egy kiegészítőjének forráskódjából vedd a függvényeket</a:t>
            </a:r>
          </a:p>
          <a:p>
            <a:pPr lvl="1"/>
            <a:r>
              <a:rPr lang="hu-HU" dirty="0"/>
              <a:t>hanem onnan, ahol a honlap </a:t>
            </a:r>
            <a:r>
              <a:rPr lang="hu-HU"/>
              <a:t>meghívja őket</a:t>
            </a:r>
            <a:endParaRPr lang="hu-HU" dirty="0"/>
          </a:p>
          <a:p>
            <a:endParaRPr lang="en-US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210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Köszönöm a figyelmet!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kérdések?</a:t>
            </a:r>
            <a:endParaRPr lang="en-US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185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Leaflet</a:t>
            </a:r>
            <a:r>
              <a:rPr lang="hu-HU" dirty="0"/>
              <a:t> – célok, lehetőségek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böngészőben térképet jelenít meg</a:t>
            </a:r>
          </a:p>
          <a:p>
            <a:pPr lvl="1"/>
            <a:r>
              <a:rPr lang="hu-HU" dirty="0"/>
              <a:t>interaktív módon</a:t>
            </a:r>
          </a:p>
          <a:p>
            <a:pPr lvl="1"/>
            <a:r>
              <a:rPr lang="hu-HU" dirty="0"/>
              <a:t>mobileszközre is optimális</a:t>
            </a:r>
          </a:p>
          <a:p>
            <a:r>
              <a:rPr lang="hu-HU" dirty="0"/>
              <a:t>JavaScript-könyvtár</a:t>
            </a:r>
          </a:p>
          <a:p>
            <a:pPr lvl="1"/>
            <a:r>
              <a:rPr lang="hu-HU" dirty="0" err="1"/>
              <a:t>JS-kód</a:t>
            </a:r>
            <a:r>
              <a:rPr lang="hu-HU" dirty="0"/>
              <a:t>, amit betöltünk a weblapunkra</a:t>
            </a:r>
          </a:p>
          <a:p>
            <a:r>
              <a:rPr lang="hu-HU" dirty="0"/>
              <a:t>ingyenes és nyílt forráskódú</a:t>
            </a:r>
          </a:p>
          <a:p>
            <a:r>
              <a:rPr lang="hu-HU" dirty="0"/>
              <a:t>nagyon pici (39 kB)</a:t>
            </a:r>
          </a:p>
          <a:p>
            <a:r>
              <a:rPr lang="hu-HU" dirty="0"/>
              <a:t>számos bővítmény (megjelenítés, fájlformátumok)</a:t>
            </a:r>
            <a:endParaRPr lang="en-US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18:32</a:t>
            </a:fld>
            <a:endParaRPr lang="en-US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3585" y="720049"/>
            <a:ext cx="2958171" cy="10054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3584" y="1896987"/>
            <a:ext cx="2958171" cy="202098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3583" y="4072311"/>
            <a:ext cx="2958171" cy="20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45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Leaflet</a:t>
            </a:r>
            <a:r>
              <a:rPr lang="hu-HU" dirty="0"/>
              <a:t> – célok, lehetőségek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részletes dokumentáció</a:t>
            </a:r>
          </a:p>
          <a:p>
            <a:pPr lvl="1"/>
            <a:r>
              <a:rPr lang="hu-HU" dirty="0" err="1"/>
              <a:t>leafletjs.com</a:t>
            </a:r>
            <a:r>
              <a:rPr lang="hu-HU" dirty="0"/>
              <a:t>/</a:t>
            </a:r>
            <a:r>
              <a:rPr lang="hu-HU" dirty="0" err="1"/>
              <a:t>reference.html</a:t>
            </a:r>
            <a:endParaRPr lang="hu-HU" dirty="0"/>
          </a:p>
          <a:p>
            <a:r>
              <a:rPr lang="hu-HU" dirty="0"/>
              <a:t>olvasható forráskód</a:t>
            </a:r>
          </a:p>
          <a:p>
            <a:pPr lvl="1"/>
            <a:r>
              <a:rPr lang="hu-HU" dirty="0"/>
              <a:t>nekünk most ez kevésbé fontos…</a:t>
            </a:r>
          </a:p>
          <a:p>
            <a:endParaRPr lang="en-US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18:32</a:t>
            </a:fld>
            <a:endParaRPr lang="en-US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966" y="2591191"/>
            <a:ext cx="5161157" cy="34407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36528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Térkép létrehozása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példa egy 2022-es diplomamunkából (</a:t>
            </a:r>
            <a:r>
              <a:rPr lang="hu-HU" dirty="0" err="1"/>
              <a:t>Jakub</a:t>
            </a:r>
            <a:r>
              <a:rPr lang="hu-HU" dirty="0"/>
              <a:t> Tamás)</a:t>
            </a:r>
          </a:p>
          <a:p>
            <a:r>
              <a:rPr lang="hu-HU" dirty="0" err="1"/>
              <a:t>jakubtamas.web.elte.hu</a:t>
            </a:r>
            <a:r>
              <a:rPr lang="hu-HU" dirty="0"/>
              <a:t>/</a:t>
            </a:r>
            <a:r>
              <a:rPr lang="hu-HU" dirty="0" err="1"/>
              <a:t>webterkep</a:t>
            </a:r>
            <a:r>
              <a:rPr lang="hu-HU" dirty="0"/>
              <a:t>_</a:t>
            </a:r>
            <a:r>
              <a:rPr lang="hu-HU" dirty="0" err="1"/>
              <a:t>desktop</a:t>
            </a:r>
            <a:r>
              <a:rPr lang="hu-HU" dirty="0"/>
              <a:t>_</a:t>
            </a:r>
            <a:r>
              <a:rPr lang="hu-HU" dirty="0" err="1"/>
              <a:t>hu.html</a:t>
            </a:r>
            <a:endParaRPr lang="hu-HU" dirty="0"/>
          </a:p>
          <a:p>
            <a:pPr lvl="2"/>
            <a:endParaRPr lang="en-US" dirty="0"/>
          </a:p>
          <a:p>
            <a:pPr lvl="2"/>
            <a:r>
              <a:rPr lang="hu-HU" dirty="0"/>
              <a:t>			</a:t>
            </a:r>
            <a:endParaRPr lang="en-US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18:32</a:t>
            </a:fld>
            <a:endParaRPr lang="en-US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5000" y="1422400"/>
            <a:ext cx="5041900" cy="46497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15567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Térkép létrehozása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négy egyszerű lépés</a:t>
            </a:r>
          </a:p>
          <a:p>
            <a:pPr marL="763588" lvl="1" indent="-457200">
              <a:buFont typeface="+mj-lt"/>
              <a:buAutoNum type="arabicParenR"/>
            </a:pPr>
            <a:r>
              <a:rPr lang="hu-HU" dirty="0"/>
              <a:t>forráskód (.</a:t>
            </a:r>
            <a:r>
              <a:rPr lang="hu-HU" dirty="0" err="1"/>
              <a:t>js</a:t>
            </a:r>
            <a:r>
              <a:rPr lang="hu-HU" dirty="0"/>
              <a:t>) és stíluslap (.</a:t>
            </a:r>
            <a:r>
              <a:rPr lang="hu-HU" dirty="0" err="1"/>
              <a:t>css</a:t>
            </a:r>
            <a:r>
              <a:rPr lang="hu-HU" dirty="0"/>
              <a:t>) hivatkozása</a:t>
            </a:r>
          </a:p>
          <a:p>
            <a:pPr marL="763588" lvl="1" indent="-457200">
              <a:buFont typeface="+mj-lt"/>
              <a:buAutoNum type="arabicParenR"/>
            </a:pPr>
            <a:r>
              <a:rPr lang="hu-HU" dirty="0"/>
              <a:t>üres blokk (&lt;</a:t>
            </a:r>
            <a:r>
              <a:rPr lang="hu-HU" dirty="0" err="1"/>
              <a:t>div</a:t>
            </a:r>
            <a:r>
              <a:rPr lang="hu-HU" dirty="0"/>
              <a:t>&gt;) létrehozása</a:t>
            </a:r>
          </a:p>
          <a:p>
            <a:pPr marL="763588" lvl="1" indent="-457200">
              <a:buFont typeface="+mj-lt"/>
              <a:buAutoNum type="arabicParenR"/>
            </a:pPr>
            <a:r>
              <a:rPr lang="hu-HU" dirty="0"/>
              <a:t>térképvászon (map) létrehozása</a:t>
            </a:r>
          </a:p>
          <a:p>
            <a:pPr marL="763588" lvl="1" indent="-457200">
              <a:buFont typeface="+mj-lt"/>
              <a:buAutoNum type="arabicParenR"/>
            </a:pPr>
            <a:r>
              <a:rPr lang="hu-HU" dirty="0"/>
              <a:t>alaptérkép hozzáadása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10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Térkép létrehozása – 1. forráskód és stíluslap hivatkozása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 szokásos módon: &lt;link /&gt;, &lt;script&gt;</a:t>
            </a:r>
          </a:p>
          <a:p>
            <a:pPr lvl="1"/>
            <a:r>
              <a:rPr lang="en-US" dirty="0" err="1"/>
              <a:t>lehet</a:t>
            </a:r>
            <a:r>
              <a:rPr lang="en-US" dirty="0"/>
              <a:t> </a:t>
            </a:r>
            <a:r>
              <a:rPr lang="en-US" dirty="0" err="1"/>
              <a:t>helyi</a:t>
            </a:r>
            <a:r>
              <a:rPr lang="en-US" dirty="0"/>
              <a:t> </a:t>
            </a:r>
            <a:r>
              <a:rPr lang="hu-HU" dirty="0"/>
              <a:t>link </a:t>
            </a:r>
            <a:r>
              <a:rPr lang="en-US" dirty="0" err="1"/>
              <a:t>vagy</a:t>
            </a:r>
            <a:r>
              <a:rPr lang="en-US" dirty="0"/>
              <a:t> </a:t>
            </a:r>
            <a:r>
              <a:rPr lang="en-US" dirty="0" err="1"/>
              <a:t>külső</a:t>
            </a:r>
            <a:r>
              <a:rPr lang="en-US" dirty="0"/>
              <a:t> link</a:t>
            </a:r>
            <a:endParaRPr lang="hu-HU" dirty="0"/>
          </a:p>
          <a:p>
            <a:pPr lvl="1"/>
            <a:r>
              <a:rPr lang="hu-HU" dirty="0"/>
              <a:t>előbb hivatkozzuk be a .</a:t>
            </a:r>
            <a:r>
              <a:rPr lang="hu-HU" dirty="0" err="1"/>
              <a:t>css-fájlt</a:t>
            </a:r>
            <a:r>
              <a:rPr lang="hu-HU" dirty="0"/>
              <a:t>, utána a forráskódot!</a:t>
            </a:r>
          </a:p>
          <a:p>
            <a:pPr lvl="1"/>
            <a:r>
              <a:rPr lang="hu-HU" dirty="0"/>
              <a:t>&lt;script&gt; lehet a dokumentumfejben vagy </a:t>
            </a:r>
            <a:r>
              <a:rPr lang="hu-HU" dirty="0" err="1"/>
              <a:t>-törzsben</a:t>
            </a:r>
            <a:r>
              <a:rPr lang="hu-HU" dirty="0"/>
              <a:t> akár</a:t>
            </a:r>
          </a:p>
          <a:p>
            <a:r>
              <a:rPr lang="hu-HU" dirty="0"/>
              <a:t>távoli fájlok hivatkozása</a:t>
            </a:r>
          </a:p>
          <a:p>
            <a:pPr lvl="1"/>
            <a:r>
              <a:rPr lang="hu-HU" dirty="0"/>
              <a:t>egyszerűbb</a:t>
            </a:r>
          </a:p>
          <a:p>
            <a:pPr lvl="1"/>
            <a:r>
              <a:rPr lang="hu-HU" dirty="0"/>
              <a:t>ezt a két sort kell beszúrni:</a:t>
            </a:r>
          </a:p>
          <a:p>
            <a:pPr lvl="1"/>
            <a:endParaRPr lang="hu-HU" dirty="0"/>
          </a:p>
          <a:p>
            <a:pPr lvl="2"/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&lt;</a:t>
            </a:r>
            <a:r>
              <a:rPr lang="en-US" dirty="0">
                <a:solidFill>
                  <a:srgbClr val="4B69C6"/>
                </a:solidFill>
                <a:latin typeface="Courier New" panose="02070309020205020404" pitchFamily="49" charset="0"/>
              </a:rPr>
              <a:t>link</a:t>
            </a:r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 err="1">
                <a:solidFill>
                  <a:srgbClr val="8190A0"/>
                </a:solidFill>
                <a:latin typeface="Courier New" panose="02070309020205020404" pitchFamily="49" charset="0"/>
              </a:rPr>
              <a:t>rel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="</a:t>
            </a:r>
            <a:r>
              <a:rPr lang="en-US" dirty="0">
                <a:solidFill>
                  <a:srgbClr val="448C27"/>
                </a:solidFill>
                <a:latin typeface="Courier New" panose="02070309020205020404" pitchFamily="49" charset="0"/>
              </a:rPr>
              <a:t>stylesheet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"</a:t>
            </a:r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 err="1">
                <a:solidFill>
                  <a:srgbClr val="8190A0"/>
                </a:solidFill>
                <a:latin typeface="Courier New" panose="02070309020205020404" pitchFamily="49" charset="0"/>
              </a:rPr>
              <a:t>href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="</a:t>
            </a:r>
            <a:r>
              <a:rPr lang="en-US" dirty="0">
                <a:solidFill>
                  <a:srgbClr val="448C27"/>
                </a:solidFill>
                <a:latin typeface="Courier New" panose="02070309020205020404" pitchFamily="49" charset="0"/>
              </a:rPr>
              <a:t>https://unpkg.com/leaflet@1.9.3/</a:t>
            </a:r>
            <a:r>
              <a:rPr lang="en-US" dirty="0" err="1">
                <a:solidFill>
                  <a:srgbClr val="448C27"/>
                </a:solidFill>
                <a:latin typeface="Courier New" panose="02070309020205020404" pitchFamily="49" charset="0"/>
              </a:rPr>
              <a:t>dist</a:t>
            </a:r>
            <a:r>
              <a:rPr lang="en-US" dirty="0">
                <a:solidFill>
                  <a:srgbClr val="448C27"/>
                </a:solidFill>
                <a:latin typeface="Courier New" panose="02070309020205020404" pitchFamily="49" charset="0"/>
              </a:rPr>
              <a:t>/leaflet.css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"</a:t>
            </a:r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8190A0"/>
                </a:solidFill>
                <a:latin typeface="Courier New" panose="02070309020205020404" pitchFamily="49" charset="0"/>
              </a:rPr>
              <a:t>integrity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="</a:t>
            </a:r>
            <a:r>
              <a:rPr lang="en-US" dirty="0">
                <a:solidFill>
                  <a:srgbClr val="448C27"/>
                </a:solidFill>
                <a:latin typeface="Courier New" panose="02070309020205020404" pitchFamily="49" charset="0"/>
              </a:rPr>
              <a:t>sha256-kLaT2GOSpHechhsozzB+flnD+zUyjE2LlfWPgU04xyI=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"</a:t>
            </a:r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 err="1">
                <a:solidFill>
                  <a:srgbClr val="8190A0"/>
                </a:solidFill>
                <a:latin typeface="Courier New" panose="02070309020205020404" pitchFamily="49" charset="0"/>
              </a:rPr>
              <a:t>crossorigin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=""</a:t>
            </a:r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 /&gt;</a:t>
            </a:r>
            <a:endParaRPr lang="en-US" dirty="0">
              <a:solidFill>
                <a:srgbClr val="333333"/>
              </a:solidFill>
              <a:latin typeface="Courier New" panose="02070309020205020404" pitchFamily="49" charset="0"/>
            </a:endParaRPr>
          </a:p>
          <a:p>
            <a:pPr lvl="2"/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&lt;</a:t>
            </a:r>
            <a:r>
              <a:rPr lang="en-US" dirty="0">
                <a:solidFill>
                  <a:srgbClr val="4B69C6"/>
                </a:solidFill>
                <a:latin typeface="Courier New" panose="02070309020205020404" pitchFamily="49" charset="0"/>
              </a:rPr>
              <a:t>script</a:t>
            </a:r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 err="1">
                <a:solidFill>
                  <a:srgbClr val="8190A0"/>
                </a:solidFill>
                <a:latin typeface="Courier New" panose="02070309020205020404" pitchFamily="49" charset="0"/>
              </a:rPr>
              <a:t>src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="</a:t>
            </a:r>
            <a:r>
              <a:rPr lang="en-US" dirty="0">
                <a:solidFill>
                  <a:srgbClr val="448C27"/>
                </a:solidFill>
                <a:latin typeface="Courier New" panose="02070309020205020404" pitchFamily="49" charset="0"/>
              </a:rPr>
              <a:t>https://unpkg.com/leaflet@1.9.3/</a:t>
            </a:r>
            <a:r>
              <a:rPr lang="en-US" dirty="0" err="1">
                <a:solidFill>
                  <a:srgbClr val="448C27"/>
                </a:solidFill>
                <a:latin typeface="Courier New" panose="02070309020205020404" pitchFamily="49" charset="0"/>
              </a:rPr>
              <a:t>dist</a:t>
            </a:r>
            <a:r>
              <a:rPr lang="en-US" dirty="0">
                <a:solidFill>
                  <a:srgbClr val="448C27"/>
                </a:solidFill>
                <a:latin typeface="Courier New" panose="02070309020205020404" pitchFamily="49" charset="0"/>
              </a:rPr>
              <a:t>/leaflet.js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"</a:t>
            </a:r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>
                <a:solidFill>
                  <a:srgbClr val="8190A0"/>
                </a:solidFill>
                <a:latin typeface="Courier New" panose="02070309020205020404" pitchFamily="49" charset="0"/>
              </a:rPr>
              <a:t>integrity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="</a:t>
            </a:r>
            <a:r>
              <a:rPr lang="en-US" dirty="0">
                <a:solidFill>
                  <a:srgbClr val="448C27"/>
                </a:solidFill>
                <a:latin typeface="Courier New" panose="02070309020205020404" pitchFamily="49" charset="0"/>
              </a:rPr>
              <a:t>sha256-WBkoXOwTeyKclOHuWtc+i2uENFpDZ9YPdf5Hf+D7ewM=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"</a:t>
            </a:r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 err="1">
                <a:solidFill>
                  <a:srgbClr val="8190A0"/>
                </a:solidFill>
                <a:latin typeface="Courier New" panose="02070309020205020404" pitchFamily="49" charset="0"/>
              </a:rPr>
              <a:t>crossorigin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=""</a:t>
            </a:r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&gt;&lt;/</a:t>
            </a:r>
            <a:r>
              <a:rPr lang="en-US" dirty="0">
                <a:solidFill>
                  <a:srgbClr val="4B69C6"/>
                </a:solidFill>
                <a:latin typeface="Courier New" panose="02070309020205020404" pitchFamily="49" charset="0"/>
              </a:rPr>
              <a:t>script</a:t>
            </a:r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&gt;</a:t>
            </a:r>
            <a:endParaRPr lang="hu-HU" dirty="0">
              <a:solidFill>
                <a:srgbClr val="91B3E0"/>
              </a:solidFill>
              <a:latin typeface="Courier New" panose="02070309020205020404" pitchFamily="49" charset="0"/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4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Térkép létrehozása – 1. forráskód és stíluslap hivatkozása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helyi fájlok hivatkozása</a:t>
            </a:r>
          </a:p>
          <a:p>
            <a:pPr lvl="1"/>
            <a:r>
              <a:rPr lang="hu-HU" dirty="0"/>
              <a:t>előzetesen letöltjük innen: </a:t>
            </a:r>
            <a:r>
              <a:rPr lang="hu-HU" dirty="0" err="1">
                <a:hlinkClick r:id="rId2"/>
              </a:rPr>
              <a:t>leafletjs.com</a:t>
            </a:r>
            <a:r>
              <a:rPr lang="hu-HU" dirty="0">
                <a:hlinkClick r:id="rId2"/>
              </a:rPr>
              <a:t>/</a:t>
            </a:r>
            <a:r>
              <a:rPr lang="hu-HU" dirty="0" err="1">
                <a:hlinkClick r:id="rId2"/>
              </a:rPr>
              <a:t>download.html</a:t>
            </a:r>
            <a:endParaRPr lang="hu-HU" dirty="0"/>
          </a:p>
          <a:p>
            <a:pPr lvl="1"/>
            <a:r>
              <a:rPr lang="hu-HU" dirty="0"/>
              <a:t>majd kicsomagoljuk (a </a:t>
            </a:r>
            <a:r>
              <a:rPr lang="en-US" dirty="0"/>
              <a:t>leaflet.css</a:t>
            </a:r>
            <a:r>
              <a:rPr lang="hu-HU" dirty="0"/>
              <a:t>, a </a:t>
            </a:r>
            <a:r>
              <a:rPr lang="en-US" dirty="0"/>
              <a:t>leaflet.js</a:t>
            </a:r>
            <a:r>
              <a:rPr lang="hu-HU" dirty="0"/>
              <a:t> fájlok és az </a:t>
            </a:r>
            <a:r>
              <a:rPr lang="hu-HU" dirty="0" err="1"/>
              <a:t>images</a:t>
            </a:r>
            <a:r>
              <a:rPr lang="hu-HU" dirty="0"/>
              <a:t> mappa kellenek)</a:t>
            </a:r>
          </a:p>
          <a:p>
            <a:pPr lvl="1"/>
            <a:r>
              <a:rPr lang="hu-HU" dirty="0"/>
              <a:t>és ezt a két sort beszúrjuk a HTML-fájlba:</a:t>
            </a:r>
          </a:p>
          <a:p>
            <a:pPr lvl="1"/>
            <a:endParaRPr lang="hu-HU" dirty="0"/>
          </a:p>
          <a:p>
            <a:pPr lvl="2"/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&lt;</a:t>
            </a:r>
            <a:r>
              <a:rPr lang="en-US" dirty="0">
                <a:solidFill>
                  <a:srgbClr val="4B69C6"/>
                </a:solidFill>
                <a:latin typeface="Courier New" panose="02070309020205020404" pitchFamily="49" charset="0"/>
              </a:rPr>
              <a:t>link</a:t>
            </a:r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 err="1">
                <a:solidFill>
                  <a:srgbClr val="8190A0"/>
                </a:solidFill>
                <a:latin typeface="Courier New" panose="02070309020205020404" pitchFamily="49" charset="0"/>
              </a:rPr>
              <a:t>rel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="</a:t>
            </a:r>
            <a:r>
              <a:rPr lang="en-US" dirty="0">
                <a:solidFill>
                  <a:srgbClr val="448C27"/>
                </a:solidFill>
                <a:latin typeface="Courier New" panose="02070309020205020404" pitchFamily="49" charset="0"/>
              </a:rPr>
              <a:t>stylesheet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"</a:t>
            </a:r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 err="1">
                <a:solidFill>
                  <a:srgbClr val="8190A0"/>
                </a:solidFill>
                <a:latin typeface="Courier New" panose="02070309020205020404" pitchFamily="49" charset="0"/>
              </a:rPr>
              <a:t>href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="</a:t>
            </a:r>
            <a:r>
              <a:rPr lang="en-US" dirty="0">
                <a:solidFill>
                  <a:srgbClr val="448C27"/>
                </a:solidFill>
                <a:latin typeface="Courier New" panose="02070309020205020404" pitchFamily="49" charset="0"/>
              </a:rPr>
              <a:t>/</a:t>
            </a:r>
            <a:r>
              <a:rPr lang="en-US" dirty="0" err="1">
                <a:solidFill>
                  <a:srgbClr val="448C27"/>
                </a:solidFill>
                <a:latin typeface="Courier New" panose="02070309020205020404" pitchFamily="49" charset="0"/>
              </a:rPr>
              <a:t>eleresi_ut</a:t>
            </a:r>
            <a:r>
              <a:rPr lang="en-US" dirty="0">
                <a:solidFill>
                  <a:srgbClr val="448C27"/>
                </a:solidFill>
                <a:latin typeface="Courier New" panose="02070309020205020404" pitchFamily="49" charset="0"/>
              </a:rPr>
              <a:t>/leaflet.css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"</a:t>
            </a:r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 /&gt;</a:t>
            </a:r>
            <a:endParaRPr lang="en-US" dirty="0">
              <a:solidFill>
                <a:srgbClr val="333333"/>
              </a:solidFill>
              <a:latin typeface="Courier New" panose="02070309020205020404" pitchFamily="49" charset="0"/>
            </a:endParaRPr>
          </a:p>
          <a:p>
            <a:pPr lvl="2"/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&lt;</a:t>
            </a:r>
            <a:r>
              <a:rPr lang="en-US" dirty="0">
                <a:solidFill>
                  <a:srgbClr val="4B69C6"/>
                </a:solidFill>
                <a:latin typeface="Courier New" panose="02070309020205020404" pitchFamily="49" charset="0"/>
              </a:rPr>
              <a:t>script</a:t>
            </a:r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 </a:t>
            </a:r>
            <a:r>
              <a:rPr lang="en-US" i="1" dirty="0" err="1">
                <a:solidFill>
                  <a:srgbClr val="8190A0"/>
                </a:solidFill>
                <a:latin typeface="Courier New" panose="02070309020205020404" pitchFamily="49" charset="0"/>
              </a:rPr>
              <a:t>src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="</a:t>
            </a:r>
            <a:r>
              <a:rPr lang="en-US" dirty="0">
                <a:solidFill>
                  <a:srgbClr val="448C27"/>
                </a:solidFill>
                <a:latin typeface="Courier New" panose="02070309020205020404" pitchFamily="49" charset="0"/>
              </a:rPr>
              <a:t>/</a:t>
            </a:r>
            <a:r>
              <a:rPr lang="en-US" dirty="0" err="1">
                <a:solidFill>
                  <a:srgbClr val="448C27"/>
                </a:solidFill>
                <a:latin typeface="Courier New" panose="02070309020205020404" pitchFamily="49" charset="0"/>
              </a:rPr>
              <a:t>eleresi_ut</a:t>
            </a:r>
            <a:r>
              <a:rPr lang="en-US" dirty="0">
                <a:solidFill>
                  <a:srgbClr val="448C27"/>
                </a:solidFill>
                <a:latin typeface="Courier New" panose="02070309020205020404" pitchFamily="49" charset="0"/>
              </a:rPr>
              <a:t>/leaflet.js</a:t>
            </a:r>
            <a:r>
              <a:rPr lang="en-US" dirty="0">
                <a:solidFill>
                  <a:srgbClr val="777777"/>
                </a:solidFill>
                <a:latin typeface="Courier New" panose="02070309020205020404" pitchFamily="49" charset="0"/>
              </a:rPr>
              <a:t>"</a:t>
            </a:r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&gt;&lt;/</a:t>
            </a:r>
            <a:r>
              <a:rPr lang="en-US" dirty="0">
                <a:solidFill>
                  <a:srgbClr val="4B69C6"/>
                </a:solidFill>
                <a:latin typeface="Courier New" panose="02070309020205020404" pitchFamily="49" charset="0"/>
              </a:rPr>
              <a:t>script</a:t>
            </a:r>
            <a:r>
              <a:rPr lang="en-US" dirty="0">
                <a:solidFill>
                  <a:srgbClr val="91B3E0"/>
                </a:solidFill>
                <a:latin typeface="Courier New" panose="02070309020205020404" pitchFamily="49" charset="0"/>
              </a:rPr>
              <a:t>&gt;</a:t>
            </a:r>
            <a:endParaRPr lang="en-US" dirty="0">
              <a:solidFill>
                <a:srgbClr val="333333"/>
              </a:solidFill>
              <a:latin typeface="Courier New" panose="02070309020205020404" pitchFamily="49" charset="0"/>
            </a:endParaRPr>
          </a:p>
          <a:p>
            <a:pPr lvl="2"/>
            <a:endParaRPr lang="hu-HU" dirty="0">
              <a:solidFill>
                <a:srgbClr val="333333"/>
              </a:solidFill>
            </a:endParaRPr>
          </a:p>
          <a:p>
            <a:pPr lvl="1"/>
            <a:r>
              <a:rPr lang="hu-HU" dirty="0"/>
              <a:t>az elérési út értelemszerűen mutasson oda, ahova a fájlokat kicsomagoltuk</a:t>
            </a:r>
            <a:br>
              <a:rPr lang="en-US" dirty="0">
                <a:solidFill>
                  <a:srgbClr val="333333"/>
                </a:solidFill>
                <a:latin typeface="Courier New" panose="02070309020205020404" pitchFamily="49" charset="0"/>
              </a:rPr>
            </a:br>
            <a:endParaRPr lang="en-US" dirty="0">
              <a:solidFill>
                <a:srgbClr val="333333"/>
              </a:solidFill>
              <a:latin typeface="Courier New" panose="02070309020205020404" pitchFamily="49" charset="0"/>
            </a:endParaRPr>
          </a:p>
          <a:p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18:32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059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7197</TotalTime>
  <Words>2922</Words>
  <Application>Microsoft Office PowerPoint</Application>
  <PresentationFormat>Szélesvásznú</PresentationFormat>
  <Paragraphs>425</Paragraphs>
  <Slides>39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39</vt:i4>
      </vt:variant>
    </vt:vector>
  </HeadingPairs>
  <TitlesOfParts>
    <vt:vector size="44" baseType="lpstr">
      <vt:lpstr>Arial</vt:lpstr>
      <vt:lpstr>Arial Narrow</vt:lpstr>
      <vt:lpstr>Calibri</vt:lpstr>
      <vt:lpstr>Courier New</vt:lpstr>
      <vt:lpstr>Office-téma</vt:lpstr>
      <vt:lpstr>Interaktív térkép-megjelenítés</vt:lpstr>
      <vt:lpstr>Interaktív webtérképek</vt:lpstr>
      <vt:lpstr>Interaktív webtérképek</vt:lpstr>
      <vt:lpstr>Leaflet – célok, lehetőségek</vt:lpstr>
      <vt:lpstr>Leaflet – célok, lehetőségek</vt:lpstr>
      <vt:lpstr>Térkép létrehozása</vt:lpstr>
      <vt:lpstr>Térkép létrehozása</vt:lpstr>
      <vt:lpstr>Térkép létrehozása – 1. forráskód és stíluslap hivatkozása</vt:lpstr>
      <vt:lpstr>Térkép létrehozása – 1. forráskód és stíluslap hivatkozása</vt:lpstr>
      <vt:lpstr>Térkép létrehozása – 2. üres blokk létrehozása</vt:lpstr>
      <vt:lpstr>Térkép létrehozása – 3–4. térképvászon létrehozása és alaptérkép hozzáadása</vt:lpstr>
      <vt:lpstr>Térkép létrehozása – 3–4. térképvászon létrehozása és alaptérkép hozzáadása</vt:lpstr>
      <vt:lpstr>Térkép létrehozása – 3–4. térképvászon létrehozása és alaptérkép hozzáadása</vt:lpstr>
      <vt:lpstr>Térkép létrehozása – 3–4. térképvászon létrehozása és alaptérkép hozzáadása</vt:lpstr>
      <vt:lpstr>Térkép létrehozása – 3–4. térképvászon létrehozása és alaptérkép hozzáadása</vt:lpstr>
      <vt:lpstr>Térkép létrehozása – 3–4. térképvászon létrehozása és alaptérkép hozzáadása</vt:lpstr>
      <vt:lpstr>Térképvászon beállításai</vt:lpstr>
      <vt:lpstr>Térképvászon beállításai</vt:lpstr>
      <vt:lpstr>Térképvászon beállításai</vt:lpstr>
      <vt:lpstr>1. feladat (közös) – térképvászon létrehozása</vt:lpstr>
      <vt:lpstr>2. feladat (egyéni) – térképvászon létrehozása</vt:lpstr>
      <vt:lpstr>Alaptérképek</vt:lpstr>
      <vt:lpstr>Alaptérképek</vt:lpstr>
      <vt:lpstr>Alaptérképek</vt:lpstr>
      <vt:lpstr>Geometriák hozzáadása</vt:lpstr>
      <vt:lpstr>Geometriák hozzáadása</vt:lpstr>
      <vt:lpstr>Geometriák egyesítése egy rétegbe</vt:lpstr>
      <vt:lpstr>Léptékrúd hozzáadása</vt:lpstr>
      <vt:lpstr>3. feladat (közös) – alaptérkép és geometriák</vt:lpstr>
      <vt:lpstr>4. feladat (egyéni) – alaptérkép és geometriák</vt:lpstr>
      <vt:lpstr>Eseménykezelés</vt:lpstr>
      <vt:lpstr>Eseménykezelés</vt:lpstr>
      <vt:lpstr>Eseménykezelés</vt:lpstr>
      <vt:lpstr>Eszköz helyzetének meghatározása</vt:lpstr>
      <vt:lpstr>Komplex geometriák megjelenítése</vt:lpstr>
      <vt:lpstr>5. feladat (közös) – eseménykezelés és helymeghatározás</vt:lpstr>
      <vt:lpstr>Beadandó feladat – választott honlap bemutatása – Leaflet</vt:lpstr>
      <vt:lpstr>Beadandó feladat – választott honlap bemutatása – Leaflet</vt:lpstr>
      <vt:lpstr>Köszönöm a figyelmet!</vt:lpstr>
    </vt:vector>
  </TitlesOfParts>
  <Company>MTA ÖK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Ismerkedés, tematika, követelmény</dc:title>
  <dc:creator>BFÁkos</dc:creator>
  <cp:lastModifiedBy>BFÁkos</cp:lastModifiedBy>
  <cp:revision>300</cp:revision>
  <dcterms:created xsi:type="dcterms:W3CDTF">2021-09-14T06:27:21Z</dcterms:created>
  <dcterms:modified xsi:type="dcterms:W3CDTF">2023-10-31T17:35:55Z</dcterms:modified>
</cp:coreProperties>
</file>